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4" r:id="rId1"/>
  </p:sldMasterIdLst>
  <p:notesMasterIdLst>
    <p:notesMasterId r:id="rId18"/>
  </p:notesMasterIdLst>
  <p:sldIdLst>
    <p:sldId id="256" r:id="rId2"/>
    <p:sldId id="277" r:id="rId3"/>
    <p:sldId id="285" r:id="rId4"/>
    <p:sldId id="284" r:id="rId5"/>
    <p:sldId id="283" r:id="rId6"/>
    <p:sldId id="282" r:id="rId7"/>
    <p:sldId id="281" r:id="rId8"/>
    <p:sldId id="280" r:id="rId9"/>
    <p:sldId id="291" r:id="rId10"/>
    <p:sldId id="278" r:id="rId11"/>
    <p:sldId id="279" r:id="rId12"/>
    <p:sldId id="287" r:id="rId13"/>
    <p:sldId id="286" r:id="rId14"/>
    <p:sldId id="289" r:id="rId15"/>
    <p:sldId id="288" r:id="rId16"/>
    <p:sldId id="290" r:id="rId17"/>
  </p:sldIdLst>
  <p:sldSz cx="12192000" cy="6858000"/>
  <p:notesSz cx="6858000" cy="9144000"/>
  <p:embeddedFontLst>
    <p:embeddedFont>
      <p:font typeface="IRYekan" panose="020B0604020202020204" charset="-78"/>
      <p:regular r:id="rId19"/>
      <p:bold r:id="rId20"/>
    </p:embeddedFont>
    <p:embeddedFont>
      <p:font typeface="Calibri" panose="020F050202020403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F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1" d="100"/>
          <a:sy n="71" d="100"/>
        </p:scale>
        <p:origin x="56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783E47-091B-497D-B95A-AEC4C2A9DF91}" type="datetimeFigureOut">
              <a:rPr lang="en-US" smtClean="0"/>
              <a:t>3/7/2021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4ECC9C-625D-42D5-A2C7-6E12102FA236}" type="slidenum">
              <a:rPr lang="en-US" smtClean="0"/>
              <a:t>‹#›</a:t>
            </a:fld>
            <a:endParaRPr lang="en-US"/>
          </a:p>
        </p:txBody>
      </p:sp>
    </p:spTree>
    <p:extLst>
      <p:ext uri="{BB962C8B-B14F-4D97-AF65-F5344CB8AC3E}">
        <p14:creationId xmlns:p14="http://schemas.microsoft.com/office/powerpoint/2010/main" val="1134221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2501197-540A-44DB-A3EE-3A2437B47685}" type="datetime1">
              <a:rPr lang="en-US" smtClean="0"/>
              <a:t>3/7/2021</a:t>
            </a:fld>
            <a:endParaRPr lang="en-US"/>
          </a:p>
        </p:txBody>
      </p:sp>
      <p:sp>
        <p:nvSpPr>
          <p:cNvPr id="5" name="Footer Placeholder 4"/>
          <p:cNvSpPr>
            <a:spLocks noGrp="1"/>
          </p:cNvSpPr>
          <p:nvPr>
            <p:ph type="ftr" sz="quarter" idx="11"/>
          </p:nvPr>
        </p:nvSpPr>
        <p:spPr>
          <a:xfrm>
            <a:off x="1371600" y="4323845"/>
            <a:ext cx="6400800" cy="365125"/>
          </a:xfrm>
        </p:spPr>
        <p:txBody>
          <a:bodyPr/>
          <a:lstStyle/>
          <a:p>
            <a:r>
              <a:rPr lang="en-US"/>
              <a:t>5darsadiha.com</a:t>
            </a:r>
          </a:p>
        </p:txBody>
      </p:sp>
      <p:sp>
        <p:nvSpPr>
          <p:cNvPr id="6" name="Slide Number Placeholder 5"/>
          <p:cNvSpPr>
            <a:spLocks noGrp="1"/>
          </p:cNvSpPr>
          <p:nvPr>
            <p:ph type="sldNum" sz="quarter" idx="12"/>
          </p:nvPr>
        </p:nvSpPr>
        <p:spPr>
          <a:xfrm>
            <a:off x="8077200" y="1430866"/>
            <a:ext cx="2743200"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1353989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D468E3-C03D-430E-9187-287A56F73A0A}" type="datetime1">
              <a:rPr lang="en-US" smtClean="0"/>
              <a:t>3/7/2021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4294887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EE3F74B-47AD-4DF8-9C74-BBD815B633A9}" type="datetime1">
              <a:rPr lang="en-US" smtClean="0"/>
              <a:t>3/7/2021</a:t>
            </a:fld>
            <a:endParaRPr lang="en-US"/>
          </a:p>
        </p:txBody>
      </p:sp>
      <p:sp>
        <p:nvSpPr>
          <p:cNvPr id="6" name="Footer Placeholder 5"/>
          <p:cNvSpPr>
            <a:spLocks noGrp="1"/>
          </p:cNvSpPr>
          <p:nvPr>
            <p:ph type="ftr" sz="quarter" idx="11"/>
          </p:nvPr>
        </p:nvSpPr>
        <p:spPr>
          <a:xfrm>
            <a:off x="685800" y="379941"/>
            <a:ext cx="6991492" cy="365125"/>
          </a:xfrm>
        </p:spPr>
        <p:txBody>
          <a:bodyPr/>
          <a:lstStyle/>
          <a:p>
            <a:r>
              <a:rPr lang="en-US"/>
              <a:t>5darsadiha.com</a:t>
            </a:r>
          </a:p>
        </p:txBody>
      </p:sp>
      <p:sp>
        <p:nvSpPr>
          <p:cNvPr id="7" name="Slide Number Placeholder 6"/>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040510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205A565-1E50-40AD-AD63-21B7B91A450B}" type="datetime1">
              <a:rPr lang="en-US" smtClean="0"/>
              <a:t>3/7/2021</a:t>
            </a:fld>
            <a:endParaRPr lang="en-US"/>
          </a:p>
        </p:txBody>
      </p:sp>
      <p:sp>
        <p:nvSpPr>
          <p:cNvPr id="6" name="Footer Placeholder 5"/>
          <p:cNvSpPr>
            <a:spLocks noGrp="1"/>
          </p:cNvSpPr>
          <p:nvPr>
            <p:ph type="ftr" sz="quarter" idx="11"/>
          </p:nvPr>
        </p:nvSpPr>
        <p:spPr>
          <a:xfrm>
            <a:off x="685800" y="379941"/>
            <a:ext cx="6991492" cy="365125"/>
          </a:xfrm>
        </p:spPr>
        <p:txBody>
          <a:bodyPr/>
          <a:lstStyle/>
          <a:p>
            <a:r>
              <a:rPr lang="en-US"/>
              <a:t>5darsadiha.com</a:t>
            </a:r>
          </a:p>
        </p:txBody>
      </p:sp>
      <p:sp>
        <p:nvSpPr>
          <p:cNvPr id="7" name="Slide Number Placeholder 6"/>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99927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C0005DD-F117-4151-96EF-673EF9AB72F4}" type="datetime1">
              <a:rPr lang="en-US" smtClean="0"/>
              <a:t>3/7/2021</a:t>
            </a:fld>
            <a:endParaRPr lang="en-US"/>
          </a:p>
        </p:txBody>
      </p:sp>
      <p:sp>
        <p:nvSpPr>
          <p:cNvPr id="6" name="Footer Placeholder 5"/>
          <p:cNvSpPr>
            <a:spLocks noGrp="1"/>
          </p:cNvSpPr>
          <p:nvPr>
            <p:ph type="ftr" sz="quarter" idx="11"/>
          </p:nvPr>
        </p:nvSpPr>
        <p:spPr>
          <a:xfrm>
            <a:off x="685800" y="378883"/>
            <a:ext cx="6991492" cy="365125"/>
          </a:xfrm>
        </p:spPr>
        <p:txBody>
          <a:bodyPr/>
          <a:lstStyle/>
          <a:p>
            <a:r>
              <a:rPr lang="en-US"/>
              <a:t>5darsadiha.com</a:t>
            </a:r>
          </a:p>
        </p:txBody>
      </p:sp>
      <p:sp>
        <p:nvSpPr>
          <p:cNvPr id="7" name="Slide Number Placeholder 6"/>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105539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7AFB372-EEC6-4763-B377-D9A89A2E5BE1}" type="datetime1">
              <a:rPr lang="en-US" smtClean="0"/>
              <a:t>3/7/2021</a:t>
            </a:fld>
            <a:endParaRPr lang="en-US"/>
          </a:p>
        </p:txBody>
      </p:sp>
      <p:sp>
        <p:nvSpPr>
          <p:cNvPr id="4" name="Footer Placeholder 3"/>
          <p:cNvSpPr>
            <a:spLocks noGrp="1"/>
          </p:cNvSpPr>
          <p:nvPr>
            <p:ph type="ftr" sz="quarter" idx="11"/>
          </p:nvPr>
        </p:nvSpPr>
        <p:spPr/>
        <p:txBody>
          <a:bodyPr/>
          <a:lstStyle/>
          <a:p>
            <a:r>
              <a:rPr lang="en-US"/>
              <a:t>5darsadiha.com</a:t>
            </a:r>
          </a:p>
        </p:txBody>
      </p:sp>
      <p:sp>
        <p:nvSpPr>
          <p:cNvPr id="5" name="Slide Number Placeholder 4"/>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761002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706EB08-1FC0-4E46-9369-C2648DC9B3D8}" type="datetime1">
              <a:rPr lang="en-US" smtClean="0"/>
              <a:t>3/7/2021</a:t>
            </a:fld>
            <a:endParaRPr lang="en-US"/>
          </a:p>
        </p:txBody>
      </p:sp>
      <p:sp>
        <p:nvSpPr>
          <p:cNvPr id="4" name="Footer Placeholder 3"/>
          <p:cNvSpPr>
            <a:spLocks noGrp="1"/>
          </p:cNvSpPr>
          <p:nvPr>
            <p:ph type="ftr" sz="quarter" idx="11"/>
          </p:nvPr>
        </p:nvSpPr>
        <p:spPr/>
        <p:txBody>
          <a:bodyPr/>
          <a:lstStyle/>
          <a:p>
            <a:r>
              <a:rPr lang="en-US"/>
              <a:t>5darsadiha.com</a:t>
            </a:r>
          </a:p>
        </p:txBody>
      </p:sp>
      <p:sp>
        <p:nvSpPr>
          <p:cNvPr id="5" name="Slide Number Placeholder 4"/>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590347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2F3D5E-E906-4B2C-9451-6A2FF347B2FB}" type="datetime1">
              <a:rPr lang="en-US" smtClean="0"/>
              <a:t>3/7/2021</a:t>
            </a:fld>
            <a:endParaRPr lang="en-US"/>
          </a:p>
        </p:txBody>
      </p:sp>
      <p:sp>
        <p:nvSpPr>
          <p:cNvPr id="5" name="Footer Placeholder 4"/>
          <p:cNvSpPr>
            <a:spLocks noGrp="1"/>
          </p:cNvSpPr>
          <p:nvPr>
            <p:ph type="ftr" sz="quarter" idx="11"/>
          </p:nvPr>
        </p:nvSpPr>
        <p:spPr/>
        <p:txBody>
          <a:bodyPr/>
          <a:lstStyle/>
          <a:p>
            <a:r>
              <a:rPr lang="en-US"/>
              <a:t>5darsadiha.com</a:t>
            </a:r>
          </a:p>
        </p:txBody>
      </p:sp>
      <p:sp>
        <p:nvSpPr>
          <p:cNvPr id="6" name="Slide Number Placeholder 5"/>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501442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D4360FA-3D0D-45D2-A6ED-FA6630D23F8F}" type="datetime1">
              <a:rPr lang="en-US" smtClean="0"/>
              <a:t>3/7/2021</a:t>
            </a:fld>
            <a:endParaRPr lang="en-US"/>
          </a:p>
        </p:txBody>
      </p:sp>
      <p:sp>
        <p:nvSpPr>
          <p:cNvPr id="5" name="Footer Placeholder 4"/>
          <p:cNvSpPr>
            <a:spLocks noGrp="1"/>
          </p:cNvSpPr>
          <p:nvPr>
            <p:ph type="ftr" sz="quarter" idx="11"/>
          </p:nvPr>
        </p:nvSpPr>
        <p:spPr>
          <a:xfrm>
            <a:off x="685800" y="381000"/>
            <a:ext cx="6991492" cy="365125"/>
          </a:xfrm>
        </p:spPr>
        <p:txBody>
          <a:bodyPr/>
          <a:lstStyle/>
          <a:p>
            <a:r>
              <a:rPr lang="en-US"/>
              <a:t>5darsadiha.com</a:t>
            </a:r>
          </a:p>
        </p:txBody>
      </p:sp>
      <p:sp>
        <p:nvSpPr>
          <p:cNvPr id="6" name="Slide Number Placeholder 5"/>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4146566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9A6B72-3CB5-4F6F-B718-F2701D998BBF}" type="datetime1">
              <a:rPr lang="en-US" smtClean="0"/>
              <a:t>3/7/2021</a:t>
            </a:fld>
            <a:endParaRPr lang="en-US"/>
          </a:p>
        </p:txBody>
      </p:sp>
      <p:sp>
        <p:nvSpPr>
          <p:cNvPr id="5" name="Footer Placeholder 4"/>
          <p:cNvSpPr>
            <a:spLocks noGrp="1"/>
          </p:cNvSpPr>
          <p:nvPr>
            <p:ph type="ftr" sz="quarter" idx="11"/>
          </p:nvPr>
        </p:nvSpPr>
        <p:spPr/>
        <p:txBody>
          <a:bodyPr/>
          <a:lstStyle/>
          <a:p>
            <a:r>
              <a:rPr lang="en-US"/>
              <a:t>5darsadiha.com</a:t>
            </a:r>
          </a:p>
        </p:txBody>
      </p:sp>
      <p:sp>
        <p:nvSpPr>
          <p:cNvPr id="6" name="Slide Number Placeholder 5"/>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1336707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01B57F41-FD52-4FDF-8C18-FC06315442C1}" type="datetime1">
              <a:rPr lang="en-US" smtClean="0"/>
              <a:t>3/7/2021</a:t>
            </a:fld>
            <a:endParaRPr lang="en-US"/>
          </a:p>
        </p:txBody>
      </p:sp>
      <p:sp>
        <p:nvSpPr>
          <p:cNvPr id="5" name="Footer Placeholder 4"/>
          <p:cNvSpPr>
            <a:spLocks noGrp="1"/>
          </p:cNvSpPr>
          <p:nvPr>
            <p:ph type="ftr" sz="quarter" idx="11"/>
          </p:nvPr>
        </p:nvSpPr>
        <p:spPr>
          <a:xfrm>
            <a:off x="685800" y="381001"/>
            <a:ext cx="6991492" cy="364065"/>
          </a:xfrm>
        </p:spPr>
        <p:txBody>
          <a:bodyPr/>
          <a:lstStyle/>
          <a:p>
            <a:r>
              <a:rPr lang="en-US"/>
              <a:t>5darsadiha.com</a:t>
            </a:r>
          </a:p>
        </p:txBody>
      </p:sp>
      <p:sp>
        <p:nvSpPr>
          <p:cNvPr id="6" name="Slide Number Placeholder 5"/>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3834759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D0A2E2-E755-4C44-8CB4-A24512039EAD}" type="datetime1">
              <a:rPr lang="en-US" smtClean="0"/>
              <a:t>3/7/2021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319609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769CE2-7047-41C1-9E23-3E2ED0F3AF95}" type="datetime1">
              <a:rPr lang="en-US" smtClean="0"/>
              <a:t>3/7/2021</a:t>
            </a:fld>
            <a:endParaRPr lang="en-US"/>
          </a:p>
        </p:txBody>
      </p:sp>
      <p:sp>
        <p:nvSpPr>
          <p:cNvPr id="8" name="Footer Placeholder 7"/>
          <p:cNvSpPr>
            <a:spLocks noGrp="1"/>
          </p:cNvSpPr>
          <p:nvPr>
            <p:ph type="ftr" sz="quarter" idx="11"/>
          </p:nvPr>
        </p:nvSpPr>
        <p:spPr/>
        <p:txBody>
          <a:bodyPr/>
          <a:lstStyle/>
          <a:p>
            <a:r>
              <a:rPr lang="en-US"/>
              <a:t>5darsadiha.com</a:t>
            </a:r>
          </a:p>
        </p:txBody>
      </p:sp>
      <p:sp>
        <p:nvSpPr>
          <p:cNvPr id="9" name="Slide Number Placeholder 8"/>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539571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982789-AA69-46A5-9695-3105415C2134}" type="datetime1">
              <a:rPr lang="en-US" smtClean="0"/>
              <a:t>3/7/2021</a:t>
            </a:fld>
            <a:endParaRPr lang="en-US"/>
          </a:p>
        </p:txBody>
      </p:sp>
      <p:sp>
        <p:nvSpPr>
          <p:cNvPr id="4" name="Footer Placeholder 3"/>
          <p:cNvSpPr>
            <a:spLocks noGrp="1"/>
          </p:cNvSpPr>
          <p:nvPr>
            <p:ph type="ftr" sz="quarter" idx="11"/>
          </p:nvPr>
        </p:nvSpPr>
        <p:spPr/>
        <p:txBody>
          <a:bodyPr/>
          <a:lstStyle/>
          <a:p>
            <a:r>
              <a:rPr lang="en-US"/>
              <a:t>5darsadiha.com</a:t>
            </a:r>
          </a:p>
        </p:txBody>
      </p:sp>
      <p:sp>
        <p:nvSpPr>
          <p:cNvPr id="5" name="Slide Number Placeholder 4"/>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11920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08A452-8713-4D76-8F07-9DBAA5B626C4}" type="datetime1">
              <a:rPr lang="en-US" smtClean="0"/>
              <a:t>3/7/2021</a:t>
            </a:fld>
            <a:endParaRPr lang="en-US"/>
          </a:p>
        </p:txBody>
      </p:sp>
      <p:sp>
        <p:nvSpPr>
          <p:cNvPr id="3" name="Footer Placeholder 2"/>
          <p:cNvSpPr>
            <a:spLocks noGrp="1"/>
          </p:cNvSpPr>
          <p:nvPr>
            <p:ph type="ftr" sz="quarter" idx="11"/>
          </p:nvPr>
        </p:nvSpPr>
        <p:spPr/>
        <p:txBody>
          <a:bodyPr/>
          <a:lstStyle/>
          <a:p>
            <a:r>
              <a:rPr lang="en-US"/>
              <a:t>5darsadiha.com</a:t>
            </a:r>
          </a:p>
        </p:txBody>
      </p:sp>
      <p:sp>
        <p:nvSpPr>
          <p:cNvPr id="4" name="Slide Number Placeholder 3"/>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1405555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A60427-5D80-4DC7-B3AE-C51E7DF0A46F}" type="datetime1">
              <a:rPr lang="en-US" smtClean="0"/>
              <a:t>3/7/2021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500299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F8FF69-1803-410F-851A-87B4FB4514AC}" type="datetime1">
              <a:rPr lang="en-US" smtClean="0"/>
              <a:t>3/7/2021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394334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8213F94-E13D-42D0-9763-8D2EC808E72B}" type="datetime1">
              <a:rPr lang="en-US" smtClean="0"/>
              <a:t>3/7/2021</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5darsadiha.com</a:t>
            </a: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C803F63-39CE-41E3-A729-54800A3B4FBF}" type="slidenum">
              <a:rPr lang="en-US" smtClean="0"/>
              <a:t>‹#›</a:t>
            </a:fld>
            <a:endParaRPr lang="en-US"/>
          </a:p>
        </p:txBody>
      </p:sp>
    </p:spTree>
    <p:extLst>
      <p:ext uri="{BB962C8B-B14F-4D97-AF65-F5344CB8AC3E}">
        <p14:creationId xmlns:p14="http://schemas.microsoft.com/office/powerpoint/2010/main" val="122271780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hf sldNum="0"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3C8068-BBF0-4111-B270-58285FEEF8A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CC51541D-3ABD-4A11-A89E-9DBF63E7EAE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xmlns="" id="{8B826496-AA70-4A71-AA99-8B16544236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445992" cy="6857995"/>
          </a:xfrm>
          <a:prstGeom prst="rect">
            <a:avLst/>
          </a:prstGeom>
        </p:spPr>
      </p:pic>
    </p:spTree>
    <p:extLst>
      <p:ext uri="{BB962C8B-B14F-4D97-AF65-F5344CB8AC3E}">
        <p14:creationId xmlns:p14="http://schemas.microsoft.com/office/powerpoint/2010/main" val="83989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1509461"/>
            <a:ext cx="10945906" cy="3612527"/>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سهامداران شرکت پگاه</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همانطور که گفتیم، شرکت پگاه با همکاری دولت ایران و سازمان یونیسف تاسیس شد. سهامدارانی که در این شرکت حضور دارند به شرح زیر هستند: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صندوق </a:t>
            </a:r>
            <a:r>
              <a:rPr lang="fa-IR" dirty="0">
                <a:solidFill>
                  <a:schemeClr val="bg1"/>
                </a:solidFill>
                <a:latin typeface="IRYekan" panose="02000506000000020002" pitchFamily="2" charset="-78"/>
                <a:cs typeface="IRYekan" panose="02000506000000020002" pitchFamily="2" charset="-78"/>
              </a:rPr>
              <a:t>بازنشستگی کشور</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شرکت </a:t>
            </a:r>
            <a:r>
              <a:rPr lang="fa-IR" dirty="0">
                <a:solidFill>
                  <a:schemeClr val="bg1"/>
                </a:solidFill>
                <a:latin typeface="IRYekan" panose="02000506000000020002" pitchFamily="2" charset="-78"/>
                <a:cs typeface="IRYekan" panose="02000506000000020002" pitchFamily="2" charset="-78"/>
              </a:rPr>
              <a:t>سرمایه گذاری صندوق بازنشستگی</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شرکت </a:t>
            </a:r>
            <a:r>
              <a:rPr lang="fa-IR" dirty="0">
                <a:solidFill>
                  <a:schemeClr val="bg1"/>
                </a:solidFill>
                <a:latin typeface="IRYekan" panose="02000506000000020002" pitchFamily="2" charset="-78"/>
                <a:cs typeface="IRYekan" panose="02000506000000020002" pitchFamily="2" charset="-78"/>
              </a:rPr>
              <a:t>توسعه صنایع بهشهر</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شرکت </a:t>
            </a:r>
            <a:r>
              <a:rPr lang="fa-IR" dirty="0">
                <a:solidFill>
                  <a:schemeClr val="bg1"/>
                </a:solidFill>
                <a:latin typeface="IRYekan" panose="02000506000000020002" pitchFamily="2" charset="-78"/>
                <a:cs typeface="IRYekan" panose="02000506000000020002" pitchFamily="2" charset="-78"/>
              </a:rPr>
              <a:t>سرمایه گذاری گروه صنایع بهشهر ایران</a:t>
            </a: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85989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3381695"/>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اما حالا که درباره سهامداران شرکت صنایع شیر ایران صحبت کردیم، بد نیست درباره هلدینگ صنایع شیر ایران هم صحبت کنیم. هلدینگ صنایع شیر ایران، بزرگترین تولید کننده لبنیات در خاورمیانه است و در این حوزه دارای ۲۹ زیر مجموعه است. اکثر مجموعه‌هایی که زیر نظر هلدینگ صنایع شیر ایران هستند، مربوط به شرکت پگاه می‌باشند. برخی از این مجموعه‌ها به شرح زیر هستند: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پگاه </a:t>
            </a:r>
            <a:r>
              <a:rPr lang="fa-IR" dirty="0">
                <a:solidFill>
                  <a:schemeClr val="bg1"/>
                </a:solidFill>
                <a:latin typeface="IRYekan" panose="02000506000000020002" pitchFamily="2" charset="-78"/>
                <a:cs typeface="IRYekan" panose="02000506000000020002" pitchFamily="2" charset="-78"/>
              </a:rPr>
              <a:t>زنجان</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پگاه </a:t>
            </a:r>
            <a:r>
              <a:rPr lang="fa-IR" dirty="0">
                <a:solidFill>
                  <a:schemeClr val="bg1"/>
                </a:solidFill>
                <a:latin typeface="IRYekan" panose="02000506000000020002" pitchFamily="2" charset="-78"/>
                <a:cs typeface="IRYekan" panose="02000506000000020002" pitchFamily="2" charset="-78"/>
              </a:rPr>
              <a:t>آذربایجان غربی</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پگاه </a:t>
            </a:r>
            <a:r>
              <a:rPr lang="fa-IR" dirty="0">
                <a:solidFill>
                  <a:schemeClr val="bg1"/>
                </a:solidFill>
                <a:latin typeface="IRYekan" panose="02000506000000020002" pitchFamily="2" charset="-78"/>
                <a:cs typeface="IRYekan" panose="02000506000000020002" pitchFamily="2" charset="-78"/>
              </a:rPr>
              <a:t>آذربایجان شرقی</a:t>
            </a: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09491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3000821"/>
          </a:xfrm>
          <a:prstGeom prst="rect">
            <a:avLst/>
          </a:prstGeom>
          <a:noFill/>
        </p:spPr>
        <p:txBody>
          <a:bodyPr wrap="square" rtlCol="0">
            <a:spAutoFit/>
          </a:bodyPr>
          <a:lstStyle/>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پگاه </a:t>
            </a:r>
            <a:r>
              <a:rPr lang="fa-IR" dirty="0">
                <a:solidFill>
                  <a:schemeClr val="bg1"/>
                </a:solidFill>
                <a:latin typeface="IRYekan" panose="02000506000000020002" pitchFamily="2" charset="-78"/>
                <a:cs typeface="IRYekan" panose="02000506000000020002" pitchFamily="2" charset="-78"/>
              </a:rPr>
              <a:t>اصفهان</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پگاه </a:t>
            </a:r>
            <a:r>
              <a:rPr lang="fa-IR" dirty="0">
                <a:solidFill>
                  <a:schemeClr val="bg1"/>
                </a:solidFill>
                <a:latin typeface="IRYekan" panose="02000506000000020002" pitchFamily="2" charset="-78"/>
                <a:cs typeface="IRYekan" panose="02000506000000020002" pitchFamily="2" charset="-78"/>
              </a:rPr>
              <a:t>اراک</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پگاه </a:t>
            </a:r>
            <a:r>
              <a:rPr lang="fa-IR" dirty="0">
                <a:solidFill>
                  <a:schemeClr val="bg1"/>
                </a:solidFill>
                <a:latin typeface="IRYekan" panose="02000506000000020002" pitchFamily="2" charset="-78"/>
                <a:cs typeface="IRYekan" panose="02000506000000020002" pitchFamily="2" charset="-78"/>
              </a:rPr>
              <a:t>تهران</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پگاه </a:t>
            </a:r>
            <a:r>
              <a:rPr lang="fa-IR" dirty="0">
                <a:solidFill>
                  <a:schemeClr val="bg1"/>
                </a:solidFill>
                <a:latin typeface="IRYekan" panose="02000506000000020002" pitchFamily="2" charset="-78"/>
                <a:cs typeface="IRYekan" panose="02000506000000020002" pitchFamily="2" charset="-78"/>
              </a:rPr>
              <a:t>زنجان</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پگاه </a:t>
            </a:r>
            <a:r>
              <a:rPr lang="fa-IR" dirty="0">
                <a:solidFill>
                  <a:schemeClr val="bg1"/>
                </a:solidFill>
                <a:latin typeface="IRYekan" panose="02000506000000020002" pitchFamily="2" charset="-78"/>
                <a:cs typeface="IRYekan" panose="02000506000000020002" pitchFamily="2" charset="-78"/>
              </a:rPr>
              <a:t>خراسان</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پگاه </a:t>
            </a:r>
            <a:r>
              <a:rPr lang="fa-IR" dirty="0">
                <a:solidFill>
                  <a:schemeClr val="bg1"/>
                </a:solidFill>
                <a:latin typeface="IRYekan" panose="02000506000000020002" pitchFamily="2" charset="-78"/>
                <a:cs typeface="IRYekan" panose="02000506000000020002" pitchFamily="2" charset="-78"/>
              </a:rPr>
              <a:t>فارس</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پگاه </a:t>
            </a:r>
            <a:r>
              <a:rPr lang="fa-IR" dirty="0">
                <a:solidFill>
                  <a:schemeClr val="bg1"/>
                </a:solidFill>
                <a:latin typeface="IRYekan" panose="02000506000000020002" pitchFamily="2" charset="-78"/>
                <a:cs typeface="IRYekan" panose="02000506000000020002" pitchFamily="2" charset="-78"/>
              </a:rPr>
              <a:t>کرمان</a:t>
            </a: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7143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3000821"/>
          </a:xfrm>
          <a:prstGeom prst="rect">
            <a:avLst/>
          </a:prstGeom>
          <a:noFill/>
        </p:spPr>
        <p:txBody>
          <a:bodyPr wrap="square" rtlCol="0">
            <a:spAutoFit/>
          </a:bodyPr>
          <a:lstStyle/>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پگاه گلپایگان</a:t>
            </a: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پگاه گیلان</a:t>
            </a: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پگاه همدان</a:t>
            </a: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شیر </a:t>
            </a:r>
            <a:r>
              <a:rPr lang="fa-IR" dirty="0">
                <a:solidFill>
                  <a:schemeClr val="bg1"/>
                </a:solidFill>
                <a:latin typeface="IRYekan" panose="02000506000000020002" pitchFamily="2" charset="-78"/>
                <a:cs typeface="IRYekan" panose="02000506000000020002" pitchFamily="2" charset="-78"/>
              </a:rPr>
              <a:t>خشک نوزاد </a:t>
            </a:r>
            <a:r>
              <a:rPr lang="fa-IR" dirty="0" smtClean="0">
                <a:solidFill>
                  <a:schemeClr val="bg1"/>
                </a:solidFill>
                <a:latin typeface="IRYekan" panose="02000506000000020002" pitchFamily="2" charset="-78"/>
                <a:cs typeface="IRYekan" panose="02000506000000020002" pitchFamily="2" charset="-78"/>
              </a:rPr>
              <a:t>شهرکرد</a:t>
            </a: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صنایع </a:t>
            </a:r>
            <a:r>
              <a:rPr lang="fa-IR" dirty="0">
                <a:solidFill>
                  <a:schemeClr val="bg1"/>
                </a:solidFill>
                <a:latin typeface="IRYekan" panose="02000506000000020002" pitchFamily="2" charset="-78"/>
                <a:cs typeface="IRYekan" panose="02000506000000020002" pitchFamily="2" charset="-78"/>
              </a:rPr>
              <a:t>بسته بندی </a:t>
            </a:r>
            <a:r>
              <a:rPr lang="fa-IR" dirty="0" smtClean="0">
                <a:solidFill>
                  <a:schemeClr val="bg1"/>
                </a:solidFill>
                <a:latin typeface="IRYekan" panose="02000506000000020002" pitchFamily="2" charset="-78"/>
                <a:cs typeface="IRYekan" panose="02000506000000020002" pitchFamily="2" charset="-78"/>
              </a:rPr>
              <a:t>پگاه</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بازار گستر پگاه مناطق ۱ تا ۵</a:t>
            </a: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سرمایه گذاری آتیه پگاه</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652464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1754326"/>
          </a:xfrm>
          <a:prstGeom prst="rect">
            <a:avLst/>
          </a:prstGeom>
          <a:noFill/>
        </p:spPr>
        <p:txBody>
          <a:bodyPr wrap="square" rtlCol="0">
            <a:spAutoFit/>
          </a:bodyPr>
          <a:lstStyle/>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بازرگانی </a:t>
            </a:r>
            <a:r>
              <a:rPr lang="fa-IR" dirty="0">
                <a:solidFill>
                  <a:schemeClr val="bg1"/>
                </a:solidFill>
                <a:latin typeface="IRYekan" panose="02000506000000020002" pitchFamily="2" charset="-78"/>
                <a:cs typeface="IRYekan" panose="02000506000000020002" pitchFamily="2" charset="-78"/>
              </a:rPr>
              <a:t>صنایع شیر </a:t>
            </a:r>
            <a:r>
              <a:rPr lang="fa-IR" dirty="0" smtClean="0">
                <a:solidFill>
                  <a:schemeClr val="bg1"/>
                </a:solidFill>
                <a:latin typeface="IRYekan" panose="02000506000000020002" pitchFamily="2" charset="-78"/>
                <a:cs typeface="IRYekan" panose="02000506000000020002" pitchFamily="2" charset="-78"/>
              </a:rPr>
              <a:t>ایران</a:t>
            </a: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کارگزاری </a:t>
            </a:r>
            <a:r>
              <a:rPr lang="fa-IR" dirty="0">
                <a:solidFill>
                  <a:schemeClr val="bg1"/>
                </a:solidFill>
                <a:latin typeface="IRYekan" panose="02000506000000020002" pitchFamily="2" charset="-78"/>
                <a:cs typeface="IRYekan" panose="02000506000000020002" pitchFamily="2" charset="-78"/>
              </a:rPr>
              <a:t>پگاه یاوران </a:t>
            </a:r>
            <a:r>
              <a:rPr lang="fa-IR" dirty="0" smtClean="0">
                <a:solidFill>
                  <a:schemeClr val="bg1"/>
                </a:solidFill>
                <a:latin typeface="IRYekan" panose="02000506000000020002" pitchFamily="2" charset="-78"/>
                <a:cs typeface="IRYekan" panose="02000506000000020002" pitchFamily="2" charset="-78"/>
              </a:rPr>
              <a:t>نوین</a:t>
            </a: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کشت </a:t>
            </a:r>
            <a:r>
              <a:rPr lang="fa-IR" dirty="0">
                <a:solidFill>
                  <a:schemeClr val="bg1"/>
                </a:solidFill>
                <a:latin typeface="IRYekan" panose="02000506000000020002" pitchFamily="2" charset="-78"/>
                <a:cs typeface="IRYekan" panose="02000506000000020002" pitchFamily="2" charset="-78"/>
              </a:rPr>
              <a:t>و صنعت پگاه </a:t>
            </a:r>
            <a:r>
              <a:rPr lang="fa-IR" dirty="0" smtClean="0">
                <a:solidFill>
                  <a:schemeClr val="bg1"/>
                </a:solidFill>
                <a:latin typeface="IRYekan" panose="02000506000000020002" pitchFamily="2" charset="-78"/>
                <a:cs typeface="IRYekan" panose="02000506000000020002" pitchFamily="2" charset="-78"/>
              </a:rPr>
              <a:t>فارس</a:t>
            </a: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کشت </a:t>
            </a:r>
            <a:r>
              <a:rPr lang="fa-IR" dirty="0">
                <a:solidFill>
                  <a:schemeClr val="bg1"/>
                </a:solidFill>
                <a:latin typeface="IRYekan" panose="02000506000000020002" pitchFamily="2" charset="-78"/>
                <a:cs typeface="IRYekan" panose="02000506000000020002" pitchFamily="2" charset="-78"/>
              </a:rPr>
              <a:t>و صنعت پگاه همدان</a:t>
            </a: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60490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1455673"/>
            <a:ext cx="10945906" cy="4478149"/>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افتخارات شرکت پگاه</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این نکته لازم به ذکر است که هر کدام از شرکت‌های پگاه در استان‌های مختلف، افتخارات و جوایز مخصوص به خود را کسب کرده‌اند، اما در این قسمت، بخشی از افتخارات مهم و بین المللی شرکت پگاه را بازگو می‌کنیم.</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کسب </a:t>
            </a:r>
            <a:r>
              <a:rPr lang="fa-IR" dirty="0">
                <a:solidFill>
                  <a:schemeClr val="bg1"/>
                </a:solidFill>
                <a:latin typeface="IRYekan" panose="02000506000000020002" pitchFamily="2" charset="-78"/>
                <a:cs typeface="IRYekan" panose="02000506000000020002" pitchFamily="2" charset="-78"/>
              </a:rPr>
              <a:t>گواهینامه بین المللی استقرار سیستم‌های مدیریتی ایزو 5 اس، ۵۰۰۰۱، ۱۰۰۱۵، ۱۰۰۲ در حوزه رسیدگی به شکایات مشتریان، نظام آموزش مدیریت انرژی و نظام آراستگی توسط شرکت‌های پگاه گلپایگان، خراسان و </a:t>
            </a:r>
            <a:r>
              <a:rPr lang="fa-IR" dirty="0" smtClean="0">
                <a:solidFill>
                  <a:schemeClr val="bg1"/>
                </a:solidFill>
                <a:latin typeface="IRYekan" panose="02000506000000020002" pitchFamily="2" charset="-78"/>
                <a:cs typeface="IRYekan" panose="02000506000000020002" pitchFamily="2" charset="-78"/>
              </a:rPr>
              <a:t>ارومیه</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کسب </a:t>
            </a:r>
            <a:r>
              <a:rPr lang="fa-IR" dirty="0">
                <a:solidFill>
                  <a:schemeClr val="bg1"/>
                </a:solidFill>
                <a:latin typeface="IRYekan" panose="02000506000000020002" pitchFamily="2" charset="-78"/>
                <a:cs typeface="IRYekan" panose="02000506000000020002" pitchFamily="2" charset="-78"/>
              </a:rPr>
              <a:t>گواهینامه مدیریت مواد غذایی ایزو ۲۲۰۰۰ توسط شرکت پگاه ارومیه</a:t>
            </a: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44411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58906" y="1657379"/>
            <a:ext cx="10945906" cy="4247317"/>
          </a:xfrm>
          <a:prstGeom prst="rect">
            <a:avLst/>
          </a:prstGeom>
          <a:noFill/>
        </p:spPr>
        <p:txBody>
          <a:bodyPr wrap="square" rtlCol="0">
            <a:spAutoFit/>
          </a:bodyPr>
          <a:lstStyle/>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کسب </a:t>
            </a:r>
            <a:r>
              <a:rPr lang="fa-IR" dirty="0">
                <a:solidFill>
                  <a:schemeClr val="bg1"/>
                </a:solidFill>
                <a:latin typeface="IRYekan" panose="02000506000000020002" pitchFamily="2" charset="-78"/>
                <a:cs typeface="IRYekan" panose="02000506000000020002" pitchFamily="2" charset="-78"/>
              </a:rPr>
              <a:t>گواهینامه بین المللی ایزو ۹۰۰۱ برای سیستم مدیریت کیفیت توسط صنایع بسته </a:t>
            </a:r>
            <a:r>
              <a:rPr lang="fa-IR" dirty="0" smtClean="0">
                <a:solidFill>
                  <a:schemeClr val="bg1"/>
                </a:solidFill>
                <a:latin typeface="IRYekan" panose="02000506000000020002" pitchFamily="2" charset="-78"/>
                <a:cs typeface="IRYekan" panose="02000506000000020002" pitchFamily="2" charset="-78"/>
              </a:rPr>
              <a:t>بندی</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کسب </a:t>
            </a:r>
            <a:r>
              <a:rPr lang="fa-IR" dirty="0">
                <a:solidFill>
                  <a:schemeClr val="bg1"/>
                </a:solidFill>
                <a:latin typeface="IRYekan" panose="02000506000000020002" pitchFamily="2" charset="-78"/>
                <a:cs typeface="IRYekan" panose="02000506000000020002" pitchFamily="2" charset="-78"/>
              </a:rPr>
              <a:t>۶۴ گواهینامه نشان ایمنی و سلامت از طرف سازمان غذا و </a:t>
            </a:r>
            <a:r>
              <a:rPr lang="fa-IR" dirty="0" smtClean="0">
                <a:solidFill>
                  <a:schemeClr val="bg1"/>
                </a:solidFill>
                <a:latin typeface="IRYekan" panose="02000506000000020002" pitchFamily="2" charset="-78"/>
                <a:cs typeface="IRYekan" panose="02000506000000020002" pitchFamily="2" charset="-78"/>
              </a:rPr>
              <a:t>دارو</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دریافت </a:t>
            </a:r>
            <a:r>
              <a:rPr lang="fa-IR" dirty="0">
                <a:solidFill>
                  <a:schemeClr val="bg1"/>
                </a:solidFill>
                <a:latin typeface="IRYekan" panose="02000506000000020002" pitchFamily="2" charset="-78"/>
                <a:cs typeface="IRYekan" panose="02000506000000020002" pitchFamily="2" charset="-78"/>
              </a:rPr>
              <a:t>گواهینامه رضایتمندی مشتریان از کانادا توسط دفتر مرکزی </a:t>
            </a:r>
            <a:r>
              <a:rPr lang="fa-IR" dirty="0" smtClean="0">
                <a:solidFill>
                  <a:schemeClr val="bg1"/>
                </a:solidFill>
                <a:latin typeface="IRYekan" panose="02000506000000020002" pitchFamily="2" charset="-78"/>
                <a:cs typeface="IRYekan" panose="02000506000000020002" pitchFamily="2" charset="-78"/>
              </a:rPr>
              <a:t>صنایع</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دریافت </a:t>
            </a:r>
            <a:r>
              <a:rPr lang="fa-IR" dirty="0">
                <a:solidFill>
                  <a:schemeClr val="bg1"/>
                </a:solidFill>
                <a:latin typeface="IRYekan" panose="02000506000000020002" pitchFamily="2" charset="-78"/>
                <a:cs typeface="IRYekan" panose="02000506000000020002" pitchFamily="2" charset="-78"/>
              </a:rPr>
              <a:t>گواهینامه بین المللی استاندارد مسئولیت اجتماعی توسط شرکت پگاه </a:t>
            </a:r>
            <a:r>
              <a:rPr lang="fa-IR" dirty="0" smtClean="0">
                <a:solidFill>
                  <a:schemeClr val="bg1"/>
                </a:solidFill>
                <a:latin typeface="IRYekan" panose="02000506000000020002" pitchFamily="2" charset="-78"/>
                <a:cs typeface="IRYekan" panose="02000506000000020002" pitchFamily="2" charset="-78"/>
              </a:rPr>
              <a:t>گلستان</a:t>
            </a:r>
            <a:endParaRPr lang="en-US" dirty="0" smtClean="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en-US" dirty="0" smtClean="0">
                <a:solidFill>
                  <a:schemeClr val="bg1"/>
                </a:solidFill>
                <a:latin typeface="IRYekan" panose="02000506000000020002" pitchFamily="2" charset="-78"/>
                <a:cs typeface="IRYekan" panose="02000506000000020002" pitchFamily="2" charset="-78"/>
              </a:rPr>
              <a:t> -</a:t>
            </a:r>
            <a:r>
              <a:rPr lang="fa-IR" dirty="0" smtClean="0">
                <a:solidFill>
                  <a:schemeClr val="bg1"/>
                </a:solidFill>
                <a:latin typeface="IRYekan" panose="02000506000000020002" pitchFamily="2" charset="-78"/>
                <a:cs typeface="IRYekan" panose="02000506000000020002" pitchFamily="2" charset="-78"/>
              </a:rPr>
              <a:t>کسب </a:t>
            </a:r>
            <a:r>
              <a:rPr lang="fa-IR" dirty="0">
                <a:solidFill>
                  <a:schemeClr val="bg1"/>
                </a:solidFill>
                <a:latin typeface="IRYekan" panose="02000506000000020002" pitchFamily="2" charset="-78"/>
                <a:cs typeface="IRYekan" panose="02000506000000020002" pitchFamily="2" charset="-78"/>
              </a:rPr>
              <a:t>گواهینامه بین المللی سیستم‌های مدیریتی از طرف توف نورد آلمان</a:t>
            </a: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77336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2966197"/>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قطعاً هر کسی که در ایران زندگی می‌کند، با شرکت پگاه آشنایی دارد. این شرکت لبنیاتی از جمله قدیمی‌ترین، معروف‌ترین و بزرگترین تولید کنندگان لبنیات در ایران است. شما بسیاری از محصولات لبنی را با برند پگاه می‌شناسید. در این مقاله تصمیم گرفتیم درباره تاریخچه و موسس شرکت پگاه صحبت کنیم. جالب است بدانید موسس شرکت ‌پگاه یک شخص نیست و سازمان‌های مختلفی باعث تشکیل شدن این شرکت لبنیاتی شده‌اند.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424421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3381695"/>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مطمئن هستم که اگر متولد دهه ۴۰ به بعد باشید، قطعاً با شیرهای پگاه خاطرات زیادی دارید، اما نگران نباشید؛ اگر هم آشنایی چندانی با زمان‌های دور ندارید، ما در این مقاله تمام تاریخ این شرکت‌ با سابقه را پوشش داده‌ایم. لازم به ذکر است که این شرکت، جوایز و افتخارات بسیار زیادی را کسب کرده است که بازهم در آخر این مقاله به آن‌ها می‌پردازیم. شرکت پگاه، قدیمی‌ترین تولید کننده لبنیات و اکنون یکی از پر افتخارترین شرکت‌های لبنی در ایران است. در ابتدا می‌خواهیم درباره نحوه شکل‌گیری شرکت پگاه و نام‌های مختلف آن صحبت کنیم، پس ادامه مقاله را از دست ندهید.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959184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537882" y="1617038"/>
            <a:ext cx="10945906" cy="3612527"/>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شرکت پگاه چگونه شکل گرفت؟</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در ابتدا لازم است بدانید، شرکت پگاه که امروزه همه ما آن را می‌شناسیم، متشکل از چندین شرکت مختلف است و سهامداران متفاوتی در این شرکت سهیم هستند، اما نکته جالب توجه این است که این شرکت در ابتدا تنها یک کارخانه بود و نام آن کارخانه، کارخانه شیر پاستوریزه تهران بود. سرانجام در سال ۱۳۳۳ سازمان یونیسف به همراه سازمان برنامه و وزارت بهداری ایران در آن زمان توافقنامه‌ای بین یکدیگر امضا کردند. طبق این توافقنامه، قرار شد منطقه شاد آباد از تهران انتخاب شود و یک کارخانه لبنیاتی به طور رسمی افتتاح شود. این پیشنهاد، ارائه شد و اینگونه بود که کارخانه شیر پاستوریزه تهران به طور کاملاً رسمی تاسیس شد و به بهره برداری رسید.</a:t>
            </a: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649335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2550698"/>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در سال ۱۳۳۶ بود که با بزرگ‌تر شدن این کارخانه و اداغام شدن کارخانجات دیگر استان‌ها، نام شرکت صنایع شیر ایران روی کار آمد. همه مردم تا مدت زیادی شرکت پگاه را با نام شرکت صنایع شیر ایران می‌شناختند. این شرکت در ابتدا روزانه چهار تن شیر دریافت می‌کرد و با همین میزان شیر، تولید لبنیات را آغاز کرد.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9870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3797193"/>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محصولاتی که در ابتدا از شیر پاستوریزه در این کارخانه تولید می‌شد، شیر پاستوریزه در شیشه‌های یک دوم و یک چهارم لیتر، شیر کاکائو در شیشه‌های یک چهارم لیتری، ماست یک سوم لیتری کم چرب و پرچرب، دوغ شیشه‌ای، بستنی لیوانی، بستنی کیلویی در طعم‌های متفاوت، پنیرهای حلبی، پنیر پروسس، پنیر خامه‌ای، کره و کشک بودند. شرکت پگاه پس از مدت زمانی طولانی در اواخر دهه هفتاد به یکی از بزرگترین شرکت‌های تولید محصولات لبنی تبدیل شده بود. در این زمان بود که این شرکت، نام برند محصولات خود را به پگاه تغییر داد و از سال 1379 تمام محصولات با نام پگاه در بازار عرضه شدند. شرکت سهامی صنایع شیر ایران هم اکنون ۱۶ کارخانه را زیر نظر خود دارد. این کارخانه‌ها در ۱۳ استان از ایران در حال فعالیت هستند.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537896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3231654"/>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توزیع شیر در مدارس</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یکی از خاطراتی که دانش آموزان دهه چهل، پنجاه، شصت و هفتاد از دوران مدرسه خود دارند، توزیع شیر در مدارس است. در سال ۱۳۴۹ شرکت پگاه با افزایش بسیار زیادی از دریافت شیر خام روبرو شد. این شرکت برای اینکه چنین مشکلی را حل کند، پیشنهاد ویژه‌ای به دولت ارائه داد. پیشنهاد این شرکت، توزیع شیر رایگان در مدارس بود. دولت وقت هم با این پیشنهاد موافقت کرد. سرانجام در سال ۵۲ این شرکت با کمک بانک‌های صنعت و معدن و کشاورزی، توانست شیر خشک و شیر بازساخته را تولید کند. از آن پس، این شیرها با بسته بندی‌های پاکتی و سه گوش در مدارس توزیع می‌شدند.</a:t>
            </a: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555443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494928" y="2074238"/>
            <a:ext cx="5082989" cy="3231654"/>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اهداف تشکیل</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قطعاً برای تاسیس هر کارخانه و شرکتی، اهداف کوتاه مدت و بلند مدت بسیار بزرگی وجود دارد، اما درباره شرکت صنایع شیر ایران یا همان شرکت پگاه، وقتی که اولین بار طرح تشکیل چنین شرکتی ارائه شد، تنها یک هدف وجود داشت. </a:t>
            </a: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003" y="2444922"/>
            <a:ext cx="5460067" cy="2860970"/>
          </a:xfrm>
          <a:prstGeom prst="rect">
            <a:avLst/>
          </a:prstGeom>
        </p:spPr>
      </p:pic>
    </p:spTree>
    <p:extLst>
      <p:ext uri="{BB962C8B-B14F-4D97-AF65-F5344CB8AC3E}">
        <p14:creationId xmlns:p14="http://schemas.microsoft.com/office/powerpoint/2010/main" val="372470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1719702"/>
          </a:xfrm>
          <a:prstGeom prst="rect">
            <a:avLst/>
          </a:prstGeom>
          <a:noFill/>
        </p:spPr>
        <p:txBody>
          <a:bodyPr wrap="square" rtlCol="0">
            <a:spAutoFit/>
          </a:bodyPr>
          <a:lstStyle/>
          <a:p>
            <a:pPr algn="just" rtl="1" fontAlgn="base">
              <a:lnSpc>
                <a:spcPct val="150000"/>
              </a:lnSpc>
            </a:pPr>
            <a:r>
              <a:rPr lang="fa-IR" dirty="0" smtClean="0">
                <a:solidFill>
                  <a:schemeClr val="bg1"/>
                </a:solidFill>
                <a:latin typeface="IRYekan" panose="02000506000000020002" pitchFamily="2" charset="-78"/>
                <a:cs typeface="IRYekan" panose="02000506000000020002" pitchFamily="2" charset="-78"/>
              </a:rPr>
              <a:t>موسسان </a:t>
            </a:r>
            <a:r>
              <a:rPr lang="fa-IR" dirty="0">
                <a:solidFill>
                  <a:schemeClr val="bg1"/>
                </a:solidFill>
                <a:latin typeface="IRYekan" panose="02000506000000020002" pitchFamily="2" charset="-78"/>
                <a:cs typeface="IRYekan" panose="02000506000000020002" pitchFamily="2" charset="-78"/>
              </a:rPr>
              <a:t>شرکت پگاه می‌خواستند با بسته بندی شیر و محصولات لبنی، تغذیه و بهداشت مردم را بهبود ببخشند، همچنین آن‌ها قصد داشتند صنعت دامپروری را در کشور توسعه دهند. فکر می‌کنم امروزه شرکت پگاه با وجود چنین مجموعه بزرگی که ۱۶ کارخانه را زیر نظر خود دارد‌، توانسته است به اهداف خود دست پیدا کند.</a:t>
            </a: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5870180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100</TotalTime>
  <Words>1193</Words>
  <Application>Microsoft Office PowerPoint</Application>
  <PresentationFormat>Widescreen</PresentationFormat>
  <Paragraphs>72</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IRYekan</vt:lpstr>
      <vt:lpstr>Calibri</vt:lpstr>
      <vt:lpstr>Arial</vt:lpstr>
      <vt:lpstr>Century Gothic</vt: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Majid</dc:creator>
  <cp:lastModifiedBy>Morteza</cp:lastModifiedBy>
  <cp:revision>18</cp:revision>
  <dcterms:created xsi:type="dcterms:W3CDTF">2021-01-26T18:45:23Z</dcterms:created>
  <dcterms:modified xsi:type="dcterms:W3CDTF">2021-03-07T20:03:03Z</dcterms:modified>
</cp:coreProperties>
</file>