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13"/>
  </p:notesMasterIdLst>
  <p:sldIdLst>
    <p:sldId id="256" r:id="rId2"/>
    <p:sldId id="294" r:id="rId3"/>
    <p:sldId id="300" r:id="rId4"/>
    <p:sldId id="299" r:id="rId5"/>
    <p:sldId id="298" r:id="rId6"/>
    <p:sldId id="297" r:id="rId7"/>
    <p:sldId id="296" r:id="rId8"/>
    <p:sldId id="295" r:id="rId9"/>
    <p:sldId id="304" r:id="rId10"/>
    <p:sldId id="303" r:id="rId11"/>
    <p:sldId id="302"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IRYekan" panose="020B0604020202020204" charset="-78"/>
      <p:regular r:id="rId18"/>
      <p:bold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3/4/2021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3/4/2021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3/4/2021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3/4/2021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3/4/2021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3/4/2021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3/4/2021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3/4/2021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3/4/2021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3/4/2021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3/4/2021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3/4/2021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3/4/2021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3/4/2021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3/4/2021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3/4/2021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3/4/2021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3/4/2021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445990" cy="6857994"/>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53173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مهارت‌های مورد نیاز بازار‌یاب</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.1</a:t>
            </a:r>
            <a:r>
              <a:rPr lang="fa-IR" dirty="0" smtClean="0">
                <a:solidFill>
                  <a:schemeClr val="bg1"/>
                </a:solidFill>
                <a:latin typeface="IRYekan" panose="02000506000000020002" pitchFamily="2" charset="-78"/>
                <a:cs typeface="IRYekan" panose="02000506000000020002" pitchFamily="2" charset="-78"/>
              </a:rPr>
              <a:t>مهارت </a:t>
            </a:r>
            <a:r>
              <a:rPr lang="fa-IR" dirty="0">
                <a:solidFill>
                  <a:schemeClr val="bg1"/>
                </a:solidFill>
                <a:latin typeface="IRYekan" panose="02000506000000020002" pitchFamily="2" charset="-78"/>
                <a:cs typeface="IRYekan" panose="02000506000000020002" pitchFamily="2" charset="-78"/>
              </a:rPr>
              <a:t>مذاکره با </a:t>
            </a:r>
            <a:r>
              <a:rPr lang="fa-IR" dirty="0" smtClean="0">
                <a:solidFill>
                  <a:schemeClr val="bg1"/>
                </a:solidFill>
                <a:latin typeface="IRYekan" panose="02000506000000020002" pitchFamily="2" charset="-78"/>
                <a:cs typeface="IRYekan" panose="02000506000000020002" pitchFamily="2" charset="-78"/>
              </a:rPr>
              <a:t>مشتریان</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.2</a:t>
            </a:r>
            <a:r>
              <a:rPr lang="fa-IR" dirty="0" smtClean="0">
                <a:solidFill>
                  <a:schemeClr val="bg1"/>
                </a:solidFill>
                <a:latin typeface="IRYekan" panose="02000506000000020002" pitchFamily="2" charset="-78"/>
                <a:cs typeface="IRYekan" panose="02000506000000020002" pitchFamily="2" charset="-78"/>
              </a:rPr>
              <a:t>مهارت </a:t>
            </a:r>
            <a:r>
              <a:rPr lang="fa-IR" dirty="0">
                <a:solidFill>
                  <a:schemeClr val="bg1"/>
                </a:solidFill>
                <a:latin typeface="IRYekan" panose="02000506000000020002" pitchFamily="2" charset="-78"/>
                <a:cs typeface="IRYekan" panose="02000506000000020002" pitchFamily="2" charset="-78"/>
              </a:rPr>
              <a:t>در یافتن راه‌هایی مناسب جهت مذاکره و گفتگو با </a:t>
            </a:r>
            <a:r>
              <a:rPr lang="fa-IR" dirty="0" smtClean="0">
                <a:solidFill>
                  <a:schemeClr val="bg1"/>
                </a:solidFill>
                <a:latin typeface="IRYekan" panose="02000506000000020002" pitchFamily="2" charset="-78"/>
                <a:cs typeface="IRYekan" panose="02000506000000020002" pitchFamily="2" charset="-78"/>
              </a:rPr>
              <a:t>مشتریان</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.3</a:t>
            </a:r>
            <a:r>
              <a:rPr lang="fa-IR" dirty="0" smtClean="0">
                <a:solidFill>
                  <a:schemeClr val="bg1"/>
                </a:solidFill>
                <a:latin typeface="IRYekan" panose="02000506000000020002" pitchFamily="2" charset="-78"/>
                <a:cs typeface="IRYekan" panose="02000506000000020002" pitchFamily="2" charset="-78"/>
              </a:rPr>
              <a:t>مهارت </a:t>
            </a:r>
            <a:r>
              <a:rPr lang="fa-IR" dirty="0">
                <a:solidFill>
                  <a:schemeClr val="bg1"/>
                </a:solidFill>
                <a:latin typeface="IRYekan" panose="02000506000000020002" pitchFamily="2" charset="-78"/>
                <a:cs typeface="IRYekan" panose="02000506000000020002" pitchFamily="2" charset="-78"/>
              </a:rPr>
              <a:t>متقاعد کردن مشتریان و ایجاد حس نیاز برای خرید </a:t>
            </a:r>
            <a:r>
              <a:rPr lang="fa-IR" dirty="0" smtClean="0">
                <a:solidFill>
                  <a:schemeClr val="bg1"/>
                </a:solidFill>
                <a:latin typeface="IRYekan" panose="02000506000000020002" pitchFamily="2" charset="-78"/>
                <a:cs typeface="IRYekan" panose="02000506000000020002" pitchFamily="2" charset="-78"/>
              </a:rPr>
              <a:t>محصول</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.4</a:t>
            </a:r>
            <a:r>
              <a:rPr lang="fa-IR" dirty="0" smtClean="0">
                <a:solidFill>
                  <a:schemeClr val="bg1"/>
                </a:solidFill>
                <a:latin typeface="IRYekan" panose="02000506000000020002" pitchFamily="2" charset="-78"/>
                <a:cs typeface="IRYekan" panose="02000506000000020002" pitchFamily="2" charset="-78"/>
              </a:rPr>
              <a:t>دارا </a:t>
            </a:r>
            <a:r>
              <a:rPr lang="fa-IR" dirty="0">
                <a:solidFill>
                  <a:schemeClr val="bg1"/>
                </a:solidFill>
                <a:latin typeface="IRYekan" panose="02000506000000020002" pitchFamily="2" charset="-78"/>
                <a:cs typeface="IRYekan" panose="02000506000000020002" pitchFamily="2" charset="-78"/>
              </a:rPr>
              <a:t>بودن توانایی حل مسئله به هنگام مواجه شدن با مشکلات و موقعیت‌های پیچیده</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73844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صفت‌های شخصیتی برجسته که یک بازار‌یاب حرفه‌ای را از بازار‌یاب غیر‌حرفه‌ای و آماتور تفکیک می‌کند، این‌ها هستند: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رهبری</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نوآوری </a:t>
            </a:r>
            <a:r>
              <a:rPr lang="fa-IR" dirty="0">
                <a:solidFill>
                  <a:schemeClr val="bg1"/>
                </a:solidFill>
                <a:latin typeface="IRYekan" panose="02000506000000020002" pitchFamily="2" charset="-78"/>
                <a:cs typeface="IRYekan" panose="02000506000000020002" pitchFamily="2" charset="-78"/>
              </a:rPr>
              <a:t>و خلاقیت</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همکاری</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صداقت </a:t>
            </a:r>
            <a:r>
              <a:rPr lang="fa-IR" dirty="0">
                <a:solidFill>
                  <a:schemeClr val="bg1"/>
                </a:solidFill>
                <a:latin typeface="IRYekan" panose="02000506000000020002" pitchFamily="2" charset="-78"/>
                <a:cs typeface="IRYekan" panose="02000506000000020002" pitchFamily="2" charset="-78"/>
              </a:rPr>
              <a:t>و اخلاق‌مداری در کار</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تفکر </a:t>
            </a:r>
            <a:r>
              <a:rPr lang="fa-IR" dirty="0">
                <a:solidFill>
                  <a:schemeClr val="bg1"/>
                </a:solidFill>
                <a:latin typeface="IRYekan" panose="02000506000000020002" pitchFamily="2" charset="-78"/>
                <a:cs typeface="IRYekan" panose="02000506000000020002" pitchFamily="2" charset="-78"/>
              </a:rPr>
              <a:t>تحلیلی و توجه به جزئیات</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69414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همه‌ی ما انسان‌ها در دنیای امروز که عصر تکنولوژی، اینترنت و ارتباطات است؛ روزانه بارها و بارها واژه‌ی بازار‌یاب را شنیده‌ایم و در ذهن‌مان فردی نقش بسته که با تعریف و تمجید فراوان از کالا یا محصولی متعلق به شرکتی خاص، سعی در تحمیل آن به مخاطب دارد. همه‌ی ما فکر می‌کنیم که بازاریاب‌ها زبان چرب و نرمی دارند که عوام را یارای مقابله با آن‌ها نیست. شاید تصور کنیم به کلامی شیرین و شیوا مجهز هستند و در نهایت ما را مجاب خواهند کرد تا علیرغم میل باطنی‌مان، ‌محصولی را بدون هیچ شناخت و علاقه‌ای به داشتنش، تهیه کنیم؛ از این رو ترجیح می‌دهیم تا جای ممکن با این گونه افراد روبرو نشویم و یا درصورت مواجه احتمالی، با لبخند و تشکری عدم اشتیاق و علاقه خود را نشان دهیم، اما در واقع اینطور نیست. هیچ بازاریابی برای فروش محصولات‌اش به مشتری یا خریدار مراجعه نمی‌کند.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0465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61860" y="1936389"/>
            <a:ext cx="5388487" cy="323165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تعریف بازاریاب</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تعریف دقیق و درست این واژه این است: “بازار‌یاب فردی‌ست که دنبال راه و روش‌هایی مناسب می‌گردد تا برای محصول تولید شده توسط آن کمپانی یا شرکت، بازار مناسبی پیدا کند؛ در حقیقت یکی از اصلی‌ترین وظیفه‌های بازاریاب‌ها کشف ارزش محصول است.”</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85" y="2017194"/>
            <a:ext cx="5205120" cy="3471815"/>
          </a:xfrm>
          <a:prstGeom prst="rect">
            <a:avLst/>
          </a:prstGeom>
        </p:spPr>
      </p:pic>
    </p:spTree>
    <p:extLst>
      <p:ext uri="{BB962C8B-B14F-4D97-AF65-F5344CB8AC3E}">
        <p14:creationId xmlns:p14="http://schemas.microsoft.com/office/powerpoint/2010/main" val="4902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نخستین تعریف بازاریابی برای اولین بار به شکل رسمی توسط انجمن اساتید بازاریابی آمریکا ارائه شد. در این تعریف آمده است که “بازار‌یابی اجرای فعالیت‌هایی در فضای کسب و کار است که جریان کالا و خدمات را از سوی تولید کننده، به سوی مصرف‌کننده هدایت می کند.” این تعریف در واقع به کارخانجات قرن بیستم میلادی بر‌می‌گردد که وقتی محصولی از کارخانه خارج می‌شد، بازاریابی باید آن را به سوی بازار مصرفی، هدایت می‌کرد. این تعریف در سال 1935 ارائه شد و حدود 50 سال یا نیم قرن در کتاب‌ها و مجلات نقل می‌شد و به عنوان یک تعریف استاندارد پذیرفته شده بود.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507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سال 1985 انجمن بازاریابی آمریکا مجددا تعریف جدیدی را ارائه کرد و آن تعریف این است: “بازار‌یابی مجموعه فرآیندهای مرتبط با خلق ارزش، اطلاع‌رسانی درباره‌ی آن ارزش و تحویل آن به مشتریان است.” این تعریف جایگزین تعریف قبلی شد و دهان به دهان نقل می‌شد و دست به دست می‌چرخید تا اینکه 50 سال بعد وقتی اصطلاح مشتری، جای مصرف کننده را گرفت و ارتباط با مشتری معنا پیدا کرد، تعریف جدیدی توسط انجمن آمریکا در سال 2004 به کل دنیا ارائه شد و آن تعریف این است: “بازاریابی فرآیند برنامه‌ریزی و اجرای فعالیت‌های مربوط به شکل‌گیری، قیمت‌گذاری، ترویج و توزیع ایده‌ها، کالاها و خدمات است، به شکلی که در تبادلات انجام شده اهداف فردی و سازمانی تامین شوند.”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90069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اما انجمن آمریکا باز هم به این تعریف موشکافانه و دقیق بسنده نکرد و آخرین تعریف خود را در سال 2013 به کل دنیا ارائه کرد و آن این است که: “بازار‌یابی در واقع فعالیت‌هایی جهت مبادله‌ی کالا‌ست. مبادله‌هایی که برای مشتریان، کارفرما و شرکاء ارزشمند محسوب می‌شوند.”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 اساس تعاریف ارائه شده، نتیجه می‌گیریم که بازار‌یاب باید از هوش بالا، دانش روز و خلاقیت فراوان برخوردار باشد تا بتواند مرتب از روش‌های ارتباطی بهره بگیرد و راه‌های تازه‌ای را فراسوی کمپانی قرار دهد؛ چرا که در این شغل، رقبای بسیار زیادی وجود دارند و خریدار همیشه به دنبال آزمودن روش‌های نوین و جدید است.</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4706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68772" y="1435537"/>
            <a:ext cx="10945906" cy="4362733"/>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چند نمونه از وظایف بازار‌یاب</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.1</a:t>
            </a:r>
            <a:r>
              <a:rPr lang="fa-IR" dirty="0" smtClean="0">
                <a:solidFill>
                  <a:schemeClr val="bg1"/>
                </a:solidFill>
                <a:latin typeface="IRYekan" panose="02000506000000020002" pitchFamily="2" charset="-78"/>
                <a:cs typeface="IRYekan" panose="02000506000000020002" pitchFamily="2" charset="-78"/>
              </a:rPr>
              <a:t>انجام </a:t>
            </a:r>
            <a:r>
              <a:rPr lang="fa-IR" dirty="0">
                <a:solidFill>
                  <a:schemeClr val="bg1"/>
                </a:solidFill>
                <a:latin typeface="IRYekan" panose="02000506000000020002" pitchFamily="2" charset="-78"/>
                <a:cs typeface="IRYekan" panose="02000506000000020002" pitchFamily="2" charset="-78"/>
              </a:rPr>
              <a:t>یک سری تحقیقات دقیق و مدون در مورد نظرات </a:t>
            </a:r>
            <a:r>
              <a:rPr lang="fa-IR" dirty="0" smtClean="0">
                <a:solidFill>
                  <a:schemeClr val="bg1"/>
                </a:solidFill>
                <a:latin typeface="IRYekan" panose="02000506000000020002" pitchFamily="2" charset="-78"/>
                <a:cs typeface="IRYekan" panose="02000506000000020002" pitchFamily="2" charset="-78"/>
              </a:rPr>
              <a:t>مصرف‌کنندگان</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.2</a:t>
            </a:r>
            <a:r>
              <a:rPr lang="fa-IR" dirty="0" smtClean="0">
                <a:solidFill>
                  <a:schemeClr val="bg1"/>
                </a:solidFill>
                <a:latin typeface="IRYekan" panose="02000506000000020002" pitchFamily="2" charset="-78"/>
                <a:cs typeface="IRYekan" panose="02000506000000020002" pitchFamily="2" charset="-78"/>
              </a:rPr>
              <a:t>همکاری </a:t>
            </a:r>
            <a:r>
              <a:rPr lang="fa-IR" dirty="0">
                <a:solidFill>
                  <a:schemeClr val="bg1"/>
                </a:solidFill>
                <a:latin typeface="IRYekan" panose="02000506000000020002" pitchFamily="2" charset="-78"/>
                <a:cs typeface="IRYekan" panose="02000506000000020002" pitchFamily="2" charset="-78"/>
              </a:rPr>
              <a:t>با بازاریاب‌های دیگر و انجام نظر‌سنجی‌های لازم، پیرامون یک </a:t>
            </a:r>
            <a:r>
              <a:rPr lang="fa-IR" dirty="0" smtClean="0">
                <a:solidFill>
                  <a:schemeClr val="bg1"/>
                </a:solidFill>
                <a:latin typeface="IRYekan" panose="02000506000000020002" pitchFamily="2" charset="-78"/>
                <a:cs typeface="IRYekan" panose="02000506000000020002" pitchFamily="2" charset="-78"/>
              </a:rPr>
              <a:t>محصول</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.3</a:t>
            </a:r>
            <a:r>
              <a:rPr lang="fa-IR" dirty="0" smtClean="0">
                <a:solidFill>
                  <a:schemeClr val="bg1"/>
                </a:solidFill>
                <a:latin typeface="IRYekan" panose="02000506000000020002" pitchFamily="2" charset="-78"/>
                <a:cs typeface="IRYekan" panose="02000506000000020002" pitchFamily="2" charset="-78"/>
              </a:rPr>
              <a:t>ارزیابی </a:t>
            </a:r>
            <a:r>
              <a:rPr lang="fa-IR" dirty="0">
                <a:solidFill>
                  <a:schemeClr val="bg1"/>
                </a:solidFill>
                <a:latin typeface="IRYekan" panose="02000506000000020002" pitchFamily="2" charset="-78"/>
                <a:cs typeface="IRYekan" panose="02000506000000020002" pitchFamily="2" charset="-78"/>
              </a:rPr>
              <a:t>میزان رضایت مشتریان از محصولات </a:t>
            </a:r>
            <a:r>
              <a:rPr lang="fa-IR" dirty="0" smtClean="0">
                <a:solidFill>
                  <a:schemeClr val="bg1"/>
                </a:solidFill>
                <a:latin typeface="IRYekan" panose="02000506000000020002" pitchFamily="2" charset="-78"/>
                <a:cs typeface="IRYekan" panose="02000506000000020002" pitchFamily="2" charset="-78"/>
              </a:rPr>
              <a:t>شرکت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.4</a:t>
            </a:r>
            <a:r>
              <a:rPr lang="fa-IR" dirty="0" smtClean="0">
                <a:solidFill>
                  <a:schemeClr val="bg1"/>
                </a:solidFill>
                <a:latin typeface="IRYekan" panose="02000506000000020002" pitchFamily="2" charset="-78"/>
                <a:cs typeface="IRYekan" panose="02000506000000020002" pitchFamily="2" charset="-78"/>
              </a:rPr>
              <a:t>بررسی </a:t>
            </a:r>
            <a:r>
              <a:rPr lang="fa-IR" dirty="0">
                <a:solidFill>
                  <a:schemeClr val="bg1"/>
                </a:solidFill>
                <a:latin typeface="IRYekan" panose="02000506000000020002" pitchFamily="2" charset="-78"/>
                <a:cs typeface="IRYekan" panose="02000506000000020002" pitchFamily="2" charset="-78"/>
              </a:rPr>
              <a:t>اثر‌بخشی برنامه‌ها و استراتژی‌های بازاریابی، ارتباطات و </a:t>
            </a:r>
            <a:r>
              <a:rPr lang="fa-IR" dirty="0" smtClean="0">
                <a:solidFill>
                  <a:schemeClr val="bg1"/>
                </a:solidFill>
                <a:latin typeface="IRYekan" panose="02000506000000020002" pitchFamily="2" charset="-78"/>
                <a:cs typeface="IRYekan" panose="02000506000000020002" pitchFamily="2" charset="-78"/>
              </a:rPr>
              <a:t>تبلیغات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.5</a:t>
            </a:r>
            <a:r>
              <a:rPr lang="fa-IR" dirty="0" smtClean="0">
                <a:solidFill>
                  <a:schemeClr val="bg1"/>
                </a:solidFill>
                <a:latin typeface="IRYekan" panose="02000506000000020002" pitchFamily="2" charset="-78"/>
                <a:cs typeface="IRYekan" panose="02000506000000020002" pitchFamily="2" charset="-78"/>
              </a:rPr>
              <a:t>جمع‌آوری </a:t>
            </a:r>
            <a:r>
              <a:rPr lang="fa-IR" dirty="0">
                <a:solidFill>
                  <a:schemeClr val="bg1"/>
                </a:solidFill>
                <a:latin typeface="IRYekan" panose="02000506000000020002" pitchFamily="2" charset="-78"/>
                <a:cs typeface="IRYekan" panose="02000506000000020002" pitchFamily="2" charset="-78"/>
              </a:rPr>
              <a:t>اطلاعات در مورد رقبا و تجزیه و تحلیل روش فروش آن‌ها</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8925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چند مورد، تنها بخش‌های اصلی از وظایف مربوط به بازار‌یاب است که خدمت شما عزیزان ارائه شد. با این تفاسیر، ممکن است برخی به این شغل علاقه‌مند بوده و در خودشان توانایی‌ها و قابلیت‌هایی سراغ داشته باشند که موفقیت آن‌ها را در این حیطه تضمین کند. برای این دسته از خوانندگان عزیز، چند فاکتور مهم را مثال می‌زنیم تا با آگاهی وارد این شاخه شوند: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703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77962" y="1407966"/>
            <a:ext cx="10945906" cy="477823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دانش و تحصیلات مورد نیاز برای ورود به شغل بازاریابی</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.1</a:t>
            </a:r>
            <a:r>
              <a:rPr lang="fa-IR" dirty="0" smtClean="0">
                <a:solidFill>
                  <a:schemeClr val="bg1"/>
                </a:solidFill>
                <a:latin typeface="IRYekan" panose="02000506000000020002" pitchFamily="2" charset="-78"/>
                <a:cs typeface="IRYekan" panose="02000506000000020002" pitchFamily="2" charset="-78"/>
              </a:rPr>
              <a:t>داشتن </a:t>
            </a:r>
            <a:r>
              <a:rPr lang="fa-IR" dirty="0">
                <a:solidFill>
                  <a:schemeClr val="bg1"/>
                </a:solidFill>
                <a:latin typeface="IRYekan" panose="02000506000000020002" pitchFamily="2" charset="-78"/>
                <a:cs typeface="IRYekan" panose="02000506000000020002" pitchFamily="2" charset="-78"/>
              </a:rPr>
              <a:t>مدرک تحصیلی کارشناسی به بالا با گرایش مدیریت مالی، تبلیغات و بازاریابی (الزامی نیست</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.2</a:t>
            </a:r>
            <a:r>
              <a:rPr lang="fa-IR" dirty="0" smtClean="0">
                <a:solidFill>
                  <a:schemeClr val="bg1"/>
                </a:solidFill>
                <a:latin typeface="IRYekan" panose="02000506000000020002" pitchFamily="2" charset="-78"/>
                <a:cs typeface="IRYekan" panose="02000506000000020002" pitchFamily="2" charset="-78"/>
              </a:rPr>
              <a:t>دانش </a:t>
            </a:r>
            <a:r>
              <a:rPr lang="fa-IR" dirty="0">
                <a:solidFill>
                  <a:schemeClr val="bg1"/>
                </a:solidFill>
                <a:latin typeface="IRYekan" panose="02000506000000020002" pitchFamily="2" charset="-78"/>
                <a:cs typeface="IRYekan" panose="02000506000000020002" pitchFamily="2" charset="-78"/>
              </a:rPr>
              <a:t>تجزیه تحلیل </a:t>
            </a:r>
            <a:r>
              <a:rPr lang="en-US" dirty="0">
                <a:solidFill>
                  <a:schemeClr val="bg1"/>
                </a:solidFill>
                <a:latin typeface="IRYekan" panose="02000506000000020002" pitchFamily="2" charset="-78"/>
                <a:cs typeface="IRYekan" panose="02000506000000020002" pitchFamily="2" charset="-78"/>
              </a:rPr>
              <a:t>ROL </a:t>
            </a:r>
            <a:r>
              <a:rPr lang="fa-IR" dirty="0">
                <a:solidFill>
                  <a:schemeClr val="bg1"/>
                </a:solidFill>
                <a:latin typeface="IRYekan" panose="02000506000000020002" pitchFamily="2" charset="-78"/>
                <a:cs typeface="IRYekan" panose="02000506000000020002" pitchFamily="2" charset="-78"/>
              </a:rPr>
              <a:t>و ارائه‌ی گزارش </a:t>
            </a:r>
            <a:r>
              <a:rPr lang="fa-IR" dirty="0" smtClean="0">
                <a:solidFill>
                  <a:schemeClr val="bg1"/>
                </a:solidFill>
                <a:latin typeface="IRYekan" panose="02000506000000020002" pitchFamily="2" charset="-78"/>
                <a:cs typeface="IRYekan" panose="02000506000000020002" pitchFamily="2" charset="-78"/>
              </a:rPr>
              <a:t>سود‌آوری</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.3</a:t>
            </a:r>
            <a:r>
              <a:rPr lang="fa-IR" dirty="0" smtClean="0">
                <a:solidFill>
                  <a:schemeClr val="bg1"/>
                </a:solidFill>
                <a:latin typeface="IRYekan" panose="02000506000000020002" pitchFamily="2" charset="-78"/>
                <a:cs typeface="IRYekan" panose="02000506000000020002" pitchFamily="2" charset="-78"/>
              </a:rPr>
              <a:t>مهارت </a:t>
            </a:r>
            <a:r>
              <a:rPr lang="fa-IR" dirty="0">
                <a:solidFill>
                  <a:schemeClr val="bg1"/>
                </a:solidFill>
                <a:latin typeface="IRYekan" panose="02000506000000020002" pitchFamily="2" charset="-78"/>
                <a:cs typeface="IRYekan" panose="02000506000000020002" pitchFamily="2" charset="-78"/>
              </a:rPr>
              <a:t>در استفاده از اینترنت و آشنایی با </a:t>
            </a:r>
            <a:r>
              <a:rPr lang="en-US" dirty="0" smtClean="0">
                <a:solidFill>
                  <a:schemeClr val="bg1"/>
                </a:solidFill>
                <a:latin typeface="IRYekan" panose="02000506000000020002" pitchFamily="2" charset="-78"/>
                <a:cs typeface="IRYekan" panose="02000506000000020002" pitchFamily="2" charset="-78"/>
              </a:rPr>
              <a:t>ICDL</a:t>
            </a:r>
          </a:p>
          <a:p>
            <a:pPr algn="just" rtl="1" fontAlgn="base">
              <a:lnSpc>
                <a:spcPct val="150000"/>
              </a:lnSpc>
            </a:pP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.4</a:t>
            </a:r>
            <a:r>
              <a:rPr lang="fa-IR" dirty="0" smtClean="0">
                <a:solidFill>
                  <a:schemeClr val="bg1"/>
                </a:solidFill>
                <a:latin typeface="IRYekan" panose="02000506000000020002" pitchFamily="2" charset="-78"/>
                <a:cs typeface="IRYekan" panose="02000506000000020002" pitchFamily="2" charset="-78"/>
              </a:rPr>
              <a:t>مسلط </a:t>
            </a:r>
            <a:r>
              <a:rPr lang="fa-IR" dirty="0">
                <a:solidFill>
                  <a:schemeClr val="bg1"/>
                </a:solidFill>
                <a:latin typeface="IRYekan" panose="02000506000000020002" pitchFamily="2" charset="-78"/>
                <a:cs typeface="IRYekan" panose="02000506000000020002" pitchFamily="2" charset="-78"/>
              </a:rPr>
              <a:t>به نرم‌افزارهای آنالیزی و آماری برای تجزیه تحلیل </a:t>
            </a:r>
            <a:r>
              <a:rPr lang="fa-IR" dirty="0" smtClean="0">
                <a:solidFill>
                  <a:schemeClr val="bg1"/>
                </a:solidFill>
                <a:latin typeface="IRYekan" panose="02000506000000020002" pitchFamily="2" charset="-78"/>
                <a:cs typeface="IRYekan" panose="02000506000000020002" pitchFamily="2" charset="-78"/>
              </a:rPr>
              <a:t>داده‌ها</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اکنون کار‌فرماها به دنبال بازاریاب‌هایی هستند که مجموعه‌ای از مهارت‌ها را داشته باشند، نه اینکه فقط به یکی از آن‌ها مجهز باشند.</a:t>
            </a:r>
            <a:endParaRPr lang="fa-IR" dirty="0" smtClean="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364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127</TotalTime>
  <Words>913</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IRYekan</vt:lpstr>
      <vt:lpstr>Century Gothic</vt:lpstr>
      <vt:lpstr>Arial</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f_mirakipour</cp:lastModifiedBy>
  <cp:revision>25</cp:revision>
  <dcterms:created xsi:type="dcterms:W3CDTF">2021-01-26T18:45:23Z</dcterms:created>
  <dcterms:modified xsi:type="dcterms:W3CDTF">2021-03-04T09:24:47Z</dcterms:modified>
</cp:coreProperties>
</file>