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4" r:id="rId1"/>
  </p:sldMasterIdLst>
  <p:notesMasterIdLst>
    <p:notesMasterId r:id="rId24"/>
  </p:notesMasterIdLst>
  <p:sldIdLst>
    <p:sldId id="256" r:id="rId2"/>
    <p:sldId id="277" r:id="rId3"/>
    <p:sldId id="280" r:id="rId4"/>
    <p:sldId id="279" r:id="rId5"/>
    <p:sldId id="278" r:id="rId6"/>
    <p:sldId id="282" r:id="rId7"/>
    <p:sldId id="281" r:id="rId8"/>
    <p:sldId id="284" r:id="rId9"/>
    <p:sldId id="283" r:id="rId10"/>
    <p:sldId id="285" r:id="rId11"/>
    <p:sldId id="288" r:id="rId12"/>
    <p:sldId id="289" r:id="rId13"/>
    <p:sldId id="290" r:id="rId14"/>
    <p:sldId id="287" r:id="rId15"/>
    <p:sldId id="286" r:id="rId16"/>
    <p:sldId id="292" r:id="rId17"/>
    <p:sldId id="293" r:id="rId18"/>
    <p:sldId id="291" r:id="rId19"/>
    <p:sldId id="294" r:id="rId20"/>
    <p:sldId id="295" r:id="rId21"/>
    <p:sldId id="296" r:id="rId22"/>
    <p:sldId id="297" r:id="rId23"/>
  </p:sldIdLst>
  <p:sldSz cx="12192000" cy="6858000"/>
  <p:notesSz cx="6858000" cy="9144000"/>
  <p:embeddedFontLst>
    <p:embeddedFont>
      <p:font typeface="Century Gothic" panose="020B0502020202020204" pitchFamily="34" charset="0"/>
      <p:regular r:id="rId25"/>
      <p:bold r:id="rId26"/>
      <p:italic r:id="rId27"/>
      <p:boldItalic r:id="rId28"/>
    </p:embeddedFont>
    <p:embeddedFont>
      <p:font typeface="IRYekan" panose="020B0604020202020204" charset="-78"/>
      <p:regular r:id="rId29"/>
      <p:bold r:id="rId30"/>
    </p:embeddedFont>
    <p:embeddedFont>
      <p:font typeface="Calibri" panose="020F0502020204030204" pitchFamily="34" charset="0"/>
      <p:regular r:id="rId31"/>
      <p:bold r:id="rId32"/>
      <p:italic r:id="rId33"/>
      <p:boldItalic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F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3" d="100"/>
          <a:sy n="83" d="100"/>
        </p:scale>
        <p:origin x="569"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783E47-091B-497D-B95A-AEC4C2A9DF91}" type="datetimeFigureOut">
              <a:rPr lang="en-US" smtClean="0"/>
              <a:t>2/27/2021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4ECC9C-625D-42D5-A2C7-6E12102FA236}" type="slidenum">
              <a:rPr lang="en-US" smtClean="0"/>
              <a:t>‹#›</a:t>
            </a:fld>
            <a:endParaRPr lang="en-US"/>
          </a:p>
        </p:txBody>
      </p:sp>
    </p:spTree>
    <p:extLst>
      <p:ext uri="{BB962C8B-B14F-4D97-AF65-F5344CB8AC3E}">
        <p14:creationId xmlns:p14="http://schemas.microsoft.com/office/powerpoint/2010/main" val="1134221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82501197-540A-44DB-A3EE-3A2437B47685}" type="datetime1">
              <a:rPr lang="en-US" smtClean="0"/>
              <a:t>2/27/2021</a:t>
            </a:fld>
            <a:endParaRPr lang="en-US"/>
          </a:p>
        </p:txBody>
      </p:sp>
      <p:sp>
        <p:nvSpPr>
          <p:cNvPr id="5" name="Footer Placeholder 4"/>
          <p:cNvSpPr>
            <a:spLocks noGrp="1"/>
          </p:cNvSpPr>
          <p:nvPr>
            <p:ph type="ftr" sz="quarter" idx="11"/>
          </p:nvPr>
        </p:nvSpPr>
        <p:spPr>
          <a:xfrm>
            <a:off x="1371600" y="4323845"/>
            <a:ext cx="6400800" cy="365125"/>
          </a:xfrm>
        </p:spPr>
        <p:txBody>
          <a:bodyPr/>
          <a:lstStyle/>
          <a:p>
            <a:r>
              <a:rPr lang="en-US"/>
              <a:t>5darsadiha.com</a:t>
            </a:r>
          </a:p>
        </p:txBody>
      </p:sp>
      <p:sp>
        <p:nvSpPr>
          <p:cNvPr id="6" name="Slide Number Placeholder 5"/>
          <p:cNvSpPr>
            <a:spLocks noGrp="1"/>
          </p:cNvSpPr>
          <p:nvPr>
            <p:ph type="sldNum" sz="quarter" idx="12"/>
          </p:nvPr>
        </p:nvSpPr>
        <p:spPr>
          <a:xfrm>
            <a:off x="8077200" y="1430866"/>
            <a:ext cx="2743200"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1353989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D468E3-C03D-430E-9187-287A56F73A0A}" type="datetime1">
              <a:rPr lang="en-US" smtClean="0"/>
              <a:t>2/27/2021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4294887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EE3F74B-47AD-4DF8-9C74-BBD815B633A9}" type="datetime1">
              <a:rPr lang="en-US" smtClean="0"/>
              <a:t>2/27/2021</a:t>
            </a:fld>
            <a:endParaRPr lang="en-US"/>
          </a:p>
        </p:txBody>
      </p:sp>
      <p:sp>
        <p:nvSpPr>
          <p:cNvPr id="6" name="Footer Placeholder 5"/>
          <p:cNvSpPr>
            <a:spLocks noGrp="1"/>
          </p:cNvSpPr>
          <p:nvPr>
            <p:ph type="ftr" sz="quarter" idx="11"/>
          </p:nvPr>
        </p:nvSpPr>
        <p:spPr>
          <a:xfrm>
            <a:off x="685800" y="379941"/>
            <a:ext cx="6991492" cy="365125"/>
          </a:xfrm>
        </p:spPr>
        <p:txBody>
          <a:bodyPr/>
          <a:lstStyle/>
          <a:p>
            <a:r>
              <a:rPr lang="en-US"/>
              <a:t>5darsadiha.com</a:t>
            </a:r>
          </a:p>
        </p:txBody>
      </p:sp>
      <p:sp>
        <p:nvSpPr>
          <p:cNvPr id="7" name="Slide Number Placeholder 6"/>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040510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205A565-1E50-40AD-AD63-21B7B91A450B}" type="datetime1">
              <a:rPr lang="en-US" smtClean="0"/>
              <a:t>2/27/2021</a:t>
            </a:fld>
            <a:endParaRPr lang="en-US"/>
          </a:p>
        </p:txBody>
      </p:sp>
      <p:sp>
        <p:nvSpPr>
          <p:cNvPr id="6" name="Footer Placeholder 5"/>
          <p:cNvSpPr>
            <a:spLocks noGrp="1"/>
          </p:cNvSpPr>
          <p:nvPr>
            <p:ph type="ftr" sz="quarter" idx="11"/>
          </p:nvPr>
        </p:nvSpPr>
        <p:spPr>
          <a:xfrm>
            <a:off x="685800" y="379941"/>
            <a:ext cx="6991492" cy="365125"/>
          </a:xfrm>
        </p:spPr>
        <p:txBody>
          <a:bodyPr/>
          <a:lstStyle/>
          <a:p>
            <a:r>
              <a:rPr lang="en-US"/>
              <a:t>5darsadiha.com</a:t>
            </a:r>
          </a:p>
        </p:txBody>
      </p:sp>
      <p:sp>
        <p:nvSpPr>
          <p:cNvPr id="7" name="Slide Number Placeholder 6"/>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99927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C0005DD-F117-4151-96EF-673EF9AB72F4}" type="datetime1">
              <a:rPr lang="en-US" smtClean="0"/>
              <a:t>2/27/2021</a:t>
            </a:fld>
            <a:endParaRPr lang="en-US"/>
          </a:p>
        </p:txBody>
      </p:sp>
      <p:sp>
        <p:nvSpPr>
          <p:cNvPr id="6" name="Footer Placeholder 5"/>
          <p:cNvSpPr>
            <a:spLocks noGrp="1"/>
          </p:cNvSpPr>
          <p:nvPr>
            <p:ph type="ftr" sz="quarter" idx="11"/>
          </p:nvPr>
        </p:nvSpPr>
        <p:spPr>
          <a:xfrm>
            <a:off x="685800" y="378883"/>
            <a:ext cx="6991492" cy="365125"/>
          </a:xfrm>
        </p:spPr>
        <p:txBody>
          <a:bodyPr/>
          <a:lstStyle/>
          <a:p>
            <a:r>
              <a:rPr lang="en-US"/>
              <a:t>5darsadiha.com</a:t>
            </a:r>
          </a:p>
        </p:txBody>
      </p:sp>
      <p:sp>
        <p:nvSpPr>
          <p:cNvPr id="7" name="Slide Number Placeholder 6"/>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105539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7AFB372-EEC6-4763-B377-D9A89A2E5BE1}" type="datetime1">
              <a:rPr lang="en-US" smtClean="0"/>
              <a:t>2/27/2021</a:t>
            </a:fld>
            <a:endParaRPr lang="en-US"/>
          </a:p>
        </p:txBody>
      </p:sp>
      <p:sp>
        <p:nvSpPr>
          <p:cNvPr id="4" name="Footer Placeholder 3"/>
          <p:cNvSpPr>
            <a:spLocks noGrp="1"/>
          </p:cNvSpPr>
          <p:nvPr>
            <p:ph type="ftr" sz="quarter" idx="11"/>
          </p:nvPr>
        </p:nvSpPr>
        <p:spPr/>
        <p:txBody>
          <a:bodyPr/>
          <a:lstStyle/>
          <a:p>
            <a:r>
              <a:rPr lang="en-US"/>
              <a:t>5darsadiha.com</a:t>
            </a:r>
          </a:p>
        </p:txBody>
      </p:sp>
      <p:sp>
        <p:nvSpPr>
          <p:cNvPr id="5" name="Slide Number Placeholder 4"/>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761002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706EB08-1FC0-4E46-9369-C2648DC9B3D8}" type="datetime1">
              <a:rPr lang="en-US" smtClean="0"/>
              <a:t>2/27/2021</a:t>
            </a:fld>
            <a:endParaRPr lang="en-US"/>
          </a:p>
        </p:txBody>
      </p:sp>
      <p:sp>
        <p:nvSpPr>
          <p:cNvPr id="4" name="Footer Placeholder 3"/>
          <p:cNvSpPr>
            <a:spLocks noGrp="1"/>
          </p:cNvSpPr>
          <p:nvPr>
            <p:ph type="ftr" sz="quarter" idx="11"/>
          </p:nvPr>
        </p:nvSpPr>
        <p:spPr/>
        <p:txBody>
          <a:bodyPr/>
          <a:lstStyle/>
          <a:p>
            <a:r>
              <a:rPr lang="en-US"/>
              <a:t>5darsadiha.com</a:t>
            </a:r>
          </a:p>
        </p:txBody>
      </p:sp>
      <p:sp>
        <p:nvSpPr>
          <p:cNvPr id="5" name="Slide Number Placeholder 4"/>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590347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2F3D5E-E906-4B2C-9451-6A2FF347B2FB}" type="datetime1">
              <a:rPr lang="en-US" smtClean="0"/>
              <a:t>2/27/2021</a:t>
            </a:fld>
            <a:endParaRPr lang="en-US"/>
          </a:p>
        </p:txBody>
      </p:sp>
      <p:sp>
        <p:nvSpPr>
          <p:cNvPr id="5" name="Footer Placeholder 4"/>
          <p:cNvSpPr>
            <a:spLocks noGrp="1"/>
          </p:cNvSpPr>
          <p:nvPr>
            <p:ph type="ftr" sz="quarter" idx="11"/>
          </p:nvPr>
        </p:nvSpPr>
        <p:spPr/>
        <p:txBody>
          <a:bodyPr/>
          <a:lstStyle/>
          <a:p>
            <a:r>
              <a:rPr lang="en-US"/>
              <a:t>5darsadiha.com</a:t>
            </a:r>
          </a:p>
        </p:txBody>
      </p:sp>
      <p:sp>
        <p:nvSpPr>
          <p:cNvPr id="6" name="Slide Number Placeholder 5"/>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501442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D4360FA-3D0D-45D2-A6ED-FA6630D23F8F}" type="datetime1">
              <a:rPr lang="en-US" smtClean="0"/>
              <a:t>2/27/2021</a:t>
            </a:fld>
            <a:endParaRPr lang="en-US"/>
          </a:p>
        </p:txBody>
      </p:sp>
      <p:sp>
        <p:nvSpPr>
          <p:cNvPr id="5" name="Footer Placeholder 4"/>
          <p:cNvSpPr>
            <a:spLocks noGrp="1"/>
          </p:cNvSpPr>
          <p:nvPr>
            <p:ph type="ftr" sz="quarter" idx="11"/>
          </p:nvPr>
        </p:nvSpPr>
        <p:spPr>
          <a:xfrm>
            <a:off x="685800" y="381000"/>
            <a:ext cx="6991492" cy="365125"/>
          </a:xfrm>
        </p:spPr>
        <p:txBody>
          <a:bodyPr/>
          <a:lstStyle/>
          <a:p>
            <a:r>
              <a:rPr lang="en-US"/>
              <a:t>5darsadiha.com</a:t>
            </a:r>
          </a:p>
        </p:txBody>
      </p:sp>
      <p:sp>
        <p:nvSpPr>
          <p:cNvPr id="6" name="Slide Number Placeholder 5"/>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4146566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9A6B72-3CB5-4F6F-B718-F2701D998BBF}" type="datetime1">
              <a:rPr lang="en-US" smtClean="0"/>
              <a:t>2/27/2021</a:t>
            </a:fld>
            <a:endParaRPr lang="en-US"/>
          </a:p>
        </p:txBody>
      </p:sp>
      <p:sp>
        <p:nvSpPr>
          <p:cNvPr id="5" name="Footer Placeholder 4"/>
          <p:cNvSpPr>
            <a:spLocks noGrp="1"/>
          </p:cNvSpPr>
          <p:nvPr>
            <p:ph type="ftr" sz="quarter" idx="11"/>
          </p:nvPr>
        </p:nvSpPr>
        <p:spPr/>
        <p:txBody>
          <a:bodyPr/>
          <a:lstStyle/>
          <a:p>
            <a:r>
              <a:rPr lang="en-US"/>
              <a:t>5darsadiha.com</a:t>
            </a:r>
          </a:p>
        </p:txBody>
      </p:sp>
      <p:sp>
        <p:nvSpPr>
          <p:cNvPr id="6" name="Slide Number Placeholder 5"/>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1336707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01B57F41-FD52-4FDF-8C18-FC06315442C1}" type="datetime1">
              <a:rPr lang="en-US" smtClean="0"/>
              <a:t>2/27/2021</a:t>
            </a:fld>
            <a:endParaRPr lang="en-US"/>
          </a:p>
        </p:txBody>
      </p:sp>
      <p:sp>
        <p:nvSpPr>
          <p:cNvPr id="5" name="Footer Placeholder 4"/>
          <p:cNvSpPr>
            <a:spLocks noGrp="1"/>
          </p:cNvSpPr>
          <p:nvPr>
            <p:ph type="ftr" sz="quarter" idx="11"/>
          </p:nvPr>
        </p:nvSpPr>
        <p:spPr>
          <a:xfrm>
            <a:off x="685800" y="381001"/>
            <a:ext cx="6991492" cy="364065"/>
          </a:xfrm>
        </p:spPr>
        <p:txBody>
          <a:bodyPr/>
          <a:lstStyle/>
          <a:p>
            <a:r>
              <a:rPr lang="en-US"/>
              <a:t>5darsadiha.com</a:t>
            </a:r>
          </a:p>
        </p:txBody>
      </p:sp>
      <p:sp>
        <p:nvSpPr>
          <p:cNvPr id="6" name="Slide Number Placeholder 5"/>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3834759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D0A2E2-E755-4C44-8CB4-A24512039EAD}" type="datetime1">
              <a:rPr lang="en-US" smtClean="0"/>
              <a:t>2/27/2021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319609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769CE2-7047-41C1-9E23-3E2ED0F3AF95}" type="datetime1">
              <a:rPr lang="en-US" smtClean="0"/>
              <a:t>2/27/2021</a:t>
            </a:fld>
            <a:endParaRPr lang="en-US"/>
          </a:p>
        </p:txBody>
      </p:sp>
      <p:sp>
        <p:nvSpPr>
          <p:cNvPr id="8" name="Footer Placeholder 7"/>
          <p:cNvSpPr>
            <a:spLocks noGrp="1"/>
          </p:cNvSpPr>
          <p:nvPr>
            <p:ph type="ftr" sz="quarter" idx="11"/>
          </p:nvPr>
        </p:nvSpPr>
        <p:spPr/>
        <p:txBody>
          <a:bodyPr/>
          <a:lstStyle/>
          <a:p>
            <a:r>
              <a:rPr lang="en-US"/>
              <a:t>5darsadiha.com</a:t>
            </a:r>
          </a:p>
        </p:txBody>
      </p:sp>
      <p:sp>
        <p:nvSpPr>
          <p:cNvPr id="9" name="Slide Number Placeholder 8"/>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539571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982789-AA69-46A5-9695-3105415C2134}" type="datetime1">
              <a:rPr lang="en-US" smtClean="0"/>
              <a:t>2/27/2021</a:t>
            </a:fld>
            <a:endParaRPr lang="en-US"/>
          </a:p>
        </p:txBody>
      </p:sp>
      <p:sp>
        <p:nvSpPr>
          <p:cNvPr id="4" name="Footer Placeholder 3"/>
          <p:cNvSpPr>
            <a:spLocks noGrp="1"/>
          </p:cNvSpPr>
          <p:nvPr>
            <p:ph type="ftr" sz="quarter" idx="11"/>
          </p:nvPr>
        </p:nvSpPr>
        <p:spPr/>
        <p:txBody>
          <a:bodyPr/>
          <a:lstStyle/>
          <a:p>
            <a:r>
              <a:rPr lang="en-US"/>
              <a:t>5darsadiha.com</a:t>
            </a:r>
          </a:p>
        </p:txBody>
      </p:sp>
      <p:sp>
        <p:nvSpPr>
          <p:cNvPr id="5" name="Slide Number Placeholder 4"/>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11920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08A452-8713-4D76-8F07-9DBAA5B626C4}" type="datetime1">
              <a:rPr lang="en-US" smtClean="0"/>
              <a:t>2/27/2021</a:t>
            </a:fld>
            <a:endParaRPr lang="en-US"/>
          </a:p>
        </p:txBody>
      </p:sp>
      <p:sp>
        <p:nvSpPr>
          <p:cNvPr id="3" name="Footer Placeholder 2"/>
          <p:cNvSpPr>
            <a:spLocks noGrp="1"/>
          </p:cNvSpPr>
          <p:nvPr>
            <p:ph type="ftr" sz="quarter" idx="11"/>
          </p:nvPr>
        </p:nvSpPr>
        <p:spPr/>
        <p:txBody>
          <a:bodyPr/>
          <a:lstStyle/>
          <a:p>
            <a:r>
              <a:rPr lang="en-US"/>
              <a:t>5darsadiha.com</a:t>
            </a:r>
          </a:p>
        </p:txBody>
      </p:sp>
      <p:sp>
        <p:nvSpPr>
          <p:cNvPr id="4" name="Slide Number Placeholder 3"/>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1405555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A60427-5D80-4DC7-B3AE-C51E7DF0A46F}" type="datetime1">
              <a:rPr lang="en-US" smtClean="0"/>
              <a:t>2/27/2021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500299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F8FF69-1803-410F-851A-87B4FB4514AC}" type="datetime1">
              <a:rPr lang="en-US" smtClean="0"/>
              <a:t>2/27/2021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394334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8213F94-E13D-42D0-9763-8D2EC808E72B}" type="datetime1">
              <a:rPr lang="en-US" smtClean="0"/>
              <a:t>2/27/2021</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5darsadiha.com</a:t>
            </a: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C803F63-39CE-41E3-A729-54800A3B4FBF}" type="slidenum">
              <a:rPr lang="en-US" smtClean="0"/>
              <a:t>‹#›</a:t>
            </a:fld>
            <a:endParaRPr lang="en-US"/>
          </a:p>
        </p:txBody>
      </p:sp>
    </p:spTree>
    <p:extLst>
      <p:ext uri="{BB962C8B-B14F-4D97-AF65-F5344CB8AC3E}">
        <p14:creationId xmlns:p14="http://schemas.microsoft.com/office/powerpoint/2010/main" val="122271780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hf sldNum="0"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C8068-BBF0-4111-B270-58285FEEF8A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C51541D-3ABD-4A11-A89E-9DBF63E7EAEA}"/>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B826496-AA70-4A71-AA99-8B16544236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445992" cy="6857996"/>
          </a:xfrm>
          <a:prstGeom prst="rect">
            <a:avLst/>
          </a:prstGeom>
        </p:spPr>
      </p:pic>
    </p:spTree>
    <p:extLst>
      <p:ext uri="{BB962C8B-B14F-4D97-AF65-F5344CB8AC3E}">
        <p14:creationId xmlns:p14="http://schemas.microsoft.com/office/powerpoint/2010/main" val="83989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1719702"/>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سرانجام در سال ۱۹۶۸ تیم ناتینگهام به او پیشنهاد بازی داد. آن زمان هم همسرش مخالف زندگی در انگلیس بود؛ از این رو فرگوسن این پیشنهاد را رد کرد، اما الکس فرگوسن با وجود اینگونه بن‌بست‌ها باز هم دست نکشید. پس از آن او به عنوان مربی به تیم فالریک پیوست.</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28760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198622" y="1348233"/>
            <a:ext cx="5425246" cy="4062651"/>
          </a:xfrm>
          <a:prstGeom prst="rect">
            <a:avLst/>
          </a:prstGeom>
          <a:noFill/>
        </p:spPr>
        <p:txBody>
          <a:bodyPr wrap="square" rtlCol="0">
            <a:spAutoFit/>
          </a:bodyPr>
          <a:lstStyle/>
          <a:p>
            <a:pPr algn="just" rtl="1" fontAlgn="base">
              <a:lnSpc>
                <a:spcPct val="150000"/>
              </a:lnSpc>
            </a:pPr>
            <a:r>
              <a:rPr lang="fa-IR" sz="2800" dirty="0">
                <a:solidFill>
                  <a:srgbClr val="FFDF57"/>
                </a:solidFill>
                <a:latin typeface="IRYekan" panose="02000506000000020002" pitchFamily="2" charset="-78"/>
                <a:cs typeface="IRYekan" panose="02000506000000020002" pitchFamily="2" charset="-78"/>
              </a:rPr>
              <a:t>زندگی حرفه‌ای</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جالب است بدانید که الکس ‌فرگوسن در ابتدای راه مربیگری، چندان مربی خوبی نبود. شاید علت آن بی‌تجربگی او بود. حتی او در این دوران یک بار به دلیل کارنامه بدی که داشت از تیم اخراج شده بود، اما تفاوت فرگوسن در این جا نمایان می‌شد که هرگز خود را تسلیم چنین اتفاقاتی نمی‌کرد؛ بنابراین در همان سال که اخراج شد به تیم آبردین پیوست.</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059" y="2187208"/>
            <a:ext cx="5087822" cy="3179889"/>
          </a:xfrm>
          <a:prstGeom prst="rect">
            <a:avLst/>
          </a:prstGeom>
        </p:spPr>
      </p:pic>
    </p:spTree>
    <p:extLst>
      <p:ext uri="{BB962C8B-B14F-4D97-AF65-F5344CB8AC3E}">
        <p14:creationId xmlns:p14="http://schemas.microsoft.com/office/powerpoint/2010/main" val="219555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2550698"/>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لازم به ذکر است در این تیم هم بعد از دو فصل ناکامی، توانست تیم را به قهرمانی لیگ برتر برساند. یکی از ویژگی‌هایی که الکس فرگوسن داشت، جدی بودن او بود. بازیکنانی که زیر نظر الکس فرگوسن کار می‌کردند، همیشه از ترسناکی و جدی بودن او سخن می‌گفتند. آن‌ها ادعا داشتند هیچ کس ترسناک‌تر از الکس فرگوسن در تاریخ فوتبال وجود نداشته، البته او با وجود اینکه چنان سختگیر و ترسناک بود؛ محبوبیت زیادی در بین بازیکنان داشت. بسیاری از بازیکنان او را مانند پدر خود می‌دانستند.</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674975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157266" y="1421752"/>
            <a:ext cx="5429841" cy="4478149"/>
          </a:xfrm>
          <a:prstGeom prst="rect">
            <a:avLst/>
          </a:prstGeom>
          <a:noFill/>
        </p:spPr>
        <p:txBody>
          <a:bodyPr wrap="square" rtlCol="0">
            <a:spAutoFit/>
          </a:bodyPr>
          <a:lstStyle/>
          <a:p>
            <a:pPr algn="just" rtl="1" fontAlgn="base">
              <a:lnSpc>
                <a:spcPct val="150000"/>
              </a:lnSpc>
            </a:pPr>
            <a:r>
              <a:rPr lang="fa-IR" sz="2800" dirty="0">
                <a:solidFill>
                  <a:srgbClr val="FFDF57"/>
                </a:solidFill>
                <a:latin typeface="IRYekan" panose="02000506000000020002" pitchFamily="2" charset="-78"/>
                <a:cs typeface="IRYekan" panose="02000506000000020002" pitchFamily="2" charset="-78"/>
              </a:rPr>
              <a:t>الکس فرگوسن و منچستر یونایتد</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الکس فرگوسن پس از کسب موفقیت‌های نسبی در تیم‌های دیگر، توانست در تیم ملی اسکاتلند هم به عنوان دستیار مشغول به کار شود. شاید این قسمت از زندگی حرفه‌ای او، تاثیر زیادی در موفقیت‌های او داشت؛ چراکه شما برای یادگیری بهتر هر حرفه و شغلی، باید مدتی را در کنار بزرگان مشغول به کار شوید. تجربه کردن بسیاری از کارها می‌تواند در موفقیت شما تاثیر بسزایی داشته باشد.</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694" y="2032884"/>
            <a:ext cx="5006586" cy="2814814"/>
          </a:xfrm>
          <a:prstGeom prst="rect">
            <a:avLst/>
          </a:prstGeom>
        </p:spPr>
      </p:pic>
    </p:spTree>
    <p:extLst>
      <p:ext uri="{BB962C8B-B14F-4D97-AF65-F5344CB8AC3E}">
        <p14:creationId xmlns:p14="http://schemas.microsoft.com/office/powerpoint/2010/main" val="282390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2550698"/>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اما پس از تمام این‌ها بالاخره در سال ۱۹۸۶ فرگوسن توانست به عنوان مربی به تیم منچستر یونایتد بپیوندد. اینجا سرآغاز موفقیت‌های او بود. این مربی اسکاتلندی به قدری همراه با تیم درخشید که توانست به مدت ۲۲ سال مربیگری این تیم را برعهده داشته باشد، او توانست به همراه منچستر یونایتد، ۹ بار قهرمان لیگ برتر شود. این مربی اسکاتلندی توانست در سه سال متوالی، ۱۹۹۹، ۲۰۰۰ و ۲۰۰۱ تیم خود را قهرمان لیگ برتر انگلیس کند.</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68867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1304203"/>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الکس فرگوسن همیشه شیوه خاصی را در شغلش به کار می‌برد. او میان بازیکنان، هیچ تفاوتی قائل نمی‌شد. هیچگاه هم ستارگان فوتبال را در ترکیب تیم قرار نمی‌داد؛ برای مثال بازیکنان مشهوری چون کریستیانو رونالدو و دیوید بکهام برای او تفاوتی نداشتند، به همین دلیل بسیاری از آن‌ها این تیم را ترک می‌کردند.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4065645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3427861"/>
          </a:xfrm>
          <a:prstGeom prst="rect">
            <a:avLst/>
          </a:prstGeom>
          <a:noFill/>
        </p:spPr>
        <p:txBody>
          <a:bodyPr wrap="square" rtlCol="0">
            <a:spAutoFit/>
          </a:bodyPr>
          <a:lstStyle/>
          <a:p>
            <a:pPr algn="just" rtl="1" fontAlgn="base">
              <a:lnSpc>
                <a:spcPct val="150000"/>
              </a:lnSpc>
            </a:pPr>
            <a:r>
              <a:rPr lang="fa-IR" sz="2000" dirty="0">
                <a:solidFill>
                  <a:srgbClr val="FFDF57"/>
                </a:solidFill>
                <a:latin typeface="IRYekan" panose="02000506000000020002" pitchFamily="2" charset="-78"/>
                <a:cs typeface="IRYekan" panose="02000506000000020002" pitchFamily="2" charset="-78"/>
              </a:rPr>
              <a:t>فصل پرافتخار منچستر یونایتد</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منچستر یونایتد در سال ۱۹۹۹ به کمک فرگوسن، بهترین فصل تاریخ خود را داشت. این مربی اسکاتلندی قرارداد خود را تا سال ۲۰۰۲ با منچستر یونایتد تمدید کرد، همچنین منچستر یونایتد به کمک فرگوسن توانست سه جام اروپا، حذفی و لیگ برتر را از آن خود کند، ضمناً در ۱۱ ژوئن در مراسم جشن تولد الیزابت، نشان شوالیه به الکس فرگوسن اهدا شد. در ۱۱ اکتبر نیز مسابقه‌ای برای بزرگداشت حضور موفق او در اولدترافورد برگذار شد. در این مراسم، بسیاری از ستارگان کنونی فوتبال و ستارگان اسبق منچستر یونایتد نیز حضور داشتند.</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12599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3116238"/>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بازنشستگی فرگوسن</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سرانجام پس از ۲۵ سال مسیر پر موفقیت، فرگوسن از سرمربیگری منچستر یونایتد کناره گیری کرد. او در آن زمان بازنشستگی خود را به طور رسمی اعلام کرد، اما پس از آن، فرگوسن باز هم بی‌‌تحرک باقی نماند. او کتابی از خاطرات خود را نوشت و منتشر کرد. او در این زمینه هم توانست رکورد فروش کتاب‌های غیرداستانی را در هم بشکند. به قدری فروش کتاب‌هایش خوب بود که پس از یک هفته، چاپ دوم آن منتشر شد.</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36627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2135200"/>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زندگی نامه الکس فرگوسن رکورد کتاب‌های ورزشی ایران را هم شکسته است. به نظر من تنها چیزی که الکس فرگوسن را پس از شکست‌های متوالی به این حد از موفقیت رساند، ایمان به خودش بود. ایمان به توانایی هایش توانست او را به چنین  قله‌هایی برساند. فرگوسن پس از شکست‌های بسیاری که در تیم‌های رده پایین داشت، دست از تلاش بر نداشت. او سرانجام  با سیلی از افتخارات، خود را بازنشسته کرد. در ادامه به برخی از افتخارات الکس فرگوسن در تیم منچستر یونایتد توجه کنید.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60424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614741"/>
            <a:ext cx="10945906" cy="4028026"/>
          </a:xfrm>
          <a:prstGeom prst="rect">
            <a:avLst/>
          </a:prstGeom>
          <a:noFill/>
        </p:spPr>
        <p:txBody>
          <a:bodyPr wrap="square" rtlCol="0">
            <a:spAutoFit/>
          </a:bodyPr>
          <a:lstStyle/>
          <a:p>
            <a:pPr algn="just" rtl="1" fontAlgn="base">
              <a:lnSpc>
                <a:spcPct val="150000"/>
              </a:lnSpc>
            </a:pPr>
            <a:r>
              <a:rPr lang="fa-IR" sz="2800" dirty="0">
                <a:solidFill>
                  <a:srgbClr val="FFDF57"/>
                </a:solidFill>
                <a:latin typeface="IRYekan" panose="02000506000000020002" pitchFamily="2" charset="-78"/>
                <a:cs typeface="IRYekan" panose="02000506000000020002" pitchFamily="2" charset="-78"/>
              </a:rPr>
              <a:t>افتخارات الکس فرگوسن</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قهرمانی </a:t>
            </a:r>
            <a:r>
              <a:rPr lang="fa-IR" dirty="0">
                <a:solidFill>
                  <a:schemeClr val="bg1"/>
                </a:solidFill>
                <a:latin typeface="IRYekan" panose="02000506000000020002" pitchFamily="2" charset="-78"/>
                <a:cs typeface="IRYekan" panose="02000506000000020002" pitchFamily="2" charset="-78"/>
              </a:rPr>
              <a:t>جام حذفی انگلستان ۱۹۹۰</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قهرمانی </a:t>
            </a:r>
            <a:r>
              <a:rPr lang="fa-IR" dirty="0">
                <a:solidFill>
                  <a:schemeClr val="bg1"/>
                </a:solidFill>
                <a:latin typeface="IRYekan" panose="02000506000000020002" pitchFamily="2" charset="-78"/>
                <a:cs typeface="IRYekan" panose="02000506000000020002" pitchFamily="2" charset="-78"/>
              </a:rPr>
              <a:t>جام اروپا ۱۹۹۱</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قهرمانی </a:t>
            </a:r>
            <a:r>
              <a:rPr lang="fa-IR" dirty="0">
                <a:solidFill>
                  <a:schemeClr val="bg1"/>
                </a:solidFill>
                <a:latin typeface="IRYekan" panose="02000506000000020002" pitchFamily="2" charset="-78"/>
                <a:cs typeface="IRYekan" panose="02000506000000020002" pitchFamily="2" charset="-78"/>
              </a:rPr>
              <a:t>سوپرجام اروپا ۱۹۹۱</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قهرمانی </a:t>
            </a:r>
            <a:r>
              <a:rPr lang="fa-IR" dirty="0">
                <a:solidFill>
                  <a:schemeClr val="bg1"/>
                </a:solidFill>
                <a:latin typeface="IRYekan" panose="02000506000000020002" pitchFamily="2" charset="-78"/>
                <a:cs typeface="IRYekan" panose="02000506000000020002" pitchFamily="2" charset="-78"/>
              </a:rPr>
              <a:t>جام حذفی انگلیس در سال 1992</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قهرمانی </a:t>
            </a:r>
            <a:r>
              <a:rPr lang="fa-IR" dirty="0">
                <a:solidFill>
                  <a:schemeClr val="bg1"/>
                </a:solidFill>
                <a:latin typeface="IRYekan" panose="02000506000000020002" pitchFamily="2" charset="-78"/>
                <a:cs typeface="IRYekan" panose="02000506000000020002" pitchFamily="2" charset="-78"/>
              </a:rPr>
              <a:t>لیگ برتر انگلیس ۱۹۹۶</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قهرمانی </a:t>
            </a:r>
            <a:r>
              <a:rPr lang="fa-IR" dirty="0">
                <a:solidFill>
                  <a:schemeClr val="bg1"/>
                </a:solidFill>
                <a:latin typeface="IRYekan" panose="02000506000000020002" pitchFamily="2" charset="-78"/>
                <a:cs typeface="IRYekan" panose="02000506000000020002" pitchFamily="2" charset="-78"/>
              </a:rPr>
              <a:t>لیگ خیریه انگلستان ۱۹۹۶</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قهرمانی </a:t>
            </a:r>
            <a:r>
              <a:rPr lang="fa-IR" dirty="0">
                <a:solidFill>
                  <a:schemeClr val="bg1"/>
                </a:solidFill>
                <a:latin typeface="IRYekan" panose="02000506000000020002" pitchFamily="2" charset="-78"/>
                <a:cs typeface="IRYekan" panose="02000506000000020002" pitchFamily="2" charset="-78"/>
              </a:rPr>
              <a:t>لیگ برتر انگلیس ۱۹۹۹</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36086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2550698"/>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اگر کمی اهل فوتبال باشید، حتما اسم الکس فرگوسن به گوشتان خورده است. حتی اگر اهل تماشای فوتبال هم نباشید و اخبار روز فوتبال را دنبال نکنید، در هر صورت حداقل یک‌بار اسم الکس فرگوسن را شنیده‌اید، اما شاید هیچ کدام از شما از مسیر پرفراز و نشیب زندگی الکس فرگوسن باخبر نباشید. چگونه می‌شود انسان‌هایی که شبیه به بقیه مردم هستند، به درجات بالایی از موفقیت می‌رسند؟ توصیه می‌کنم حتما تا آخر این مقاله که در مورد زندگی نامه الکس فرگوسن است، به جواب این سوال فکر کنید.</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424421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73367" y="1596360"/>
            <a:ext cx="10945906" cy="3797193"/>
          </a:xfrm>
          <a:prstGeom prst="rect">
            <a:avLst/>
          </a:prstGeom>
          <a:noFill/>
        </p:spPr>
        <p:txBody>
          <a:bodyPr wrap="square" rtlCol="0">
            <a:spAutoFit/>
          </a:bodyPr>
          <a:lstStyle/>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قهرمانی </a:t>
            </a:r>
            <a:r>
              <a:rPr lang="fa-IR" dirty="0">
                <a:solidFill>
                  <a:schemeClr val="bg1"/>
                </a:solidFill>
                <a:latin typeface="IRYekan" panose="02000506000000020002" pitchFamily="2" charset="-78"/>
                <a:cs typeface="IRYekan" panose="02000506000000020002" pitchFamily="2" charset="-78"/>
              </a:rPr>
              <a:t>جام خیریه انگلیس ۱۹۹۷</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قهرمانی </a:t>
            </a:r>
            <a:r>
              <a:rPr lang="fa-IR" dirty="0">
                <a:solidFill>
                  <a:schemeClr val="bg1"/>
                </a:solidFill>
                <a:latin typeface="IRYekan" panose="02000506000000020002" pitchFamily="2" charset="-78"/>
                <a:cs typeface="IRYekan" panose="02000506000000020002" pitchFamily="2" charset="-78"/>
              </a:rPr>
              <a:t>لیگ برتر انگلیس ۱۹۹۹</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قهرمانی </a:t>
            </a:r>
            <a:r>
              <a:rPr lang="fa-IR" dirty="0">
                <a:solidFill>
                  <a:schemeClr val="bg1"/>
                </a:solidFill>
                <a:latin typeface="IRYekan" panose="02000506000000020002" pitchFamily="2" charset="-78"/>
                <a:cs typeface="IRYekan" panose="02000506000000020002" pitchFamily="2" charset="-78"/>
              </a:rPr>
              <a:t>جام حذفی انگلیس ۱۹۹۹</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قهرمانی </a:t>
            </a:r>
            <a:r>
              <a:rPr lang="fa-IR" dirty="0">
                <a:solidFill>
                  <a:schemeClr val="bg1"/>
                </a:solidFill>
                <a:latin typeface="IRYekan" panose="02000506000000020002" pitchFamily="2" charset="-78"/>
                <a:cs typeface="IRYekan" panose="02000506000000020002" pitchFamily="2" charset="-78"/>
              </a:rPr>
              <a:t>لیگ قهرمانان ۱۹۹۹</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قهرمانی </a:t>
            </a:r>
            <a:r>
              <a:rPr lang="fa-IR" dirty="0">
                <a:solidFill>
                  <a:schemeClr val="bg1"/>
                </a:solidFill>
                <a:latin typeface="IRYekan" panose="02000506000000020002" pitchFamily="2" charset="-78"/>
                <a:cs typeface="IRYekan" panose="02000506000000020002" pitchFamily="2" charset="-78"/>
              </a:rPr>
              <a:t>جام بین قاره‌ای ۱۹۹۹</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قهرمانی </a:t>
            </a:r>
            <a:r>
              <a:rPr lang="fa-IR" dirty="0">
                <a:solidFill>
                  <a:schemeClr val="bg1"/>
                </a:solidFill>
                <a:latin typeface="IRYekan" panose="02000506000000020002" pitchFamily="2" charset="-78"/>
                <a:cs typeface="IRYekan" panose="02000506000000020002" pitchFamily="2" charset="-78"/>
              </a:rPr>
              <a:t>لیگ برتر  ۲۰۰۰</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قهرمانی </a:t>
            </a:r>
            <a:r>
              <a:rPr lang="fa-IR" dirty="0">
                <a:solidFill>
                  <a:schemeClr val="bg1"/>
                </a:solidFill>
                <a:latin typeface="IRYekan" panose="02000506000000020002" pitchFamily="2" charset="-78"/>
                <a:cs typeface="IRYekan" panose="02000506000000020002" pitchFamily="2" charset="-78"/>
              </a:rPr>
              <a:t>لیگ برتر انگلیس ۲۰۰۱</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قهرمانی </a:t>
            </a:r>
            <a:r>
              <a:rPr lang="fa-IR" dirty="0">
                <a:solidFill>
                  <a:schemeClr val="bg1"/>
                </a:solidFill>
                <a:latin typeface="IRYekan" panose="02000506000000020002" pitchFamily="2" charset="-78"/>
                <a:cs typeface="IRYekan" panose="02000506000000020002" pitchFamily="2" charset="-78"/>
              </a:rPr>
              <a:t>لیگ برتر ۲۰۰۳</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65251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41202" y="1564196"/>
            <a:ext cx="10945906" cy="3381695"/>
          </a:xfrm>
          <a:prstGeom prst="rect">
            <a:avLst/>
          </a:prstGeom>
          <a:noFill/>
        </p:spPr>
        <p:txBody>
          <a:bodyPr wrap="square" rtlCol="0">
            <a:spAutoFit/>
          </a:bodyPr>
          <a:lstStyle/>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قهرمانی </a:t>
            </a:r>
            <a:r>
              <a:rPr lang="fa-IR" dirty="0">
                <a:solidFill>
                  <a:schemeClr val="bg1"/>
                </a:solidFill>
                <a:latin typeface="IRYekan" panose="02000506000000020002" pitchFamily="2" charset="-78"/>
                <a:cs typeface="IRYekan" panose="02000506000000020002" pitchFamily="2" charset="-78"/>
              </a:rPr>
              <a:t>جام حذفی ۲۰۰۴</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قهرمانی </a:t>
            </a:r>
            <a:r>
              <a:rPr lang="fa-IR" dirty="0">
                <a:solidFill>
                  <a:schemeClr val="bg1"/>
                </a:solidFill>
                <a:latin typeface="IRYekan" panose="02000506000000020002" pitchFamily="2" charset="-78"/>
                <a:cs typeface="IRYekan" panose="02000506000000020002" pitchFamily="2" charset="-78"/>
              </a:rPr>
              <a:t>جام اتحادیه انگلیس ۲۰۰۶</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قهرمانی </a:t>
            </a:r>
            <a:r>
              <a:rPr lang="fa-IR" dirty="0">
                <a:solidFill>
                  <a:schemeClr val="bg1"/>
                </a:solidFill>
                <a:latin typeface="IRYekan" panose="02000506000000020002" pitchFamily="2" charset="-78"/>
                <a:cs typeface="IRYekan" panose="02000506000000020002" pitchFamily="2" charset="-78"/>
              </a:rPr>
              <a:t>لیگ برتر انگلیس ۲۰۰۷</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قهرمانی </a:t>
            </a:r>
            <a:r>
              <a:rPr lang="fa-IR" dirty="0">
                <a:solidFill>
                  <a:schemeClr val="bg1"/>
                </a:solidFill>
                <a:latin typeface="IRYekan" panose="02000506000000020002" pitchFamily="2" charset="-78"/>
                <a:cs typeface="IRYekan" panose="02000506000000020002" pitchFamily="2" charset="-78"/>
              </a:rPr>
              <a:t>لیگ برتر انگلیس ۲۰۰۸</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قهرمانی </a:t>
            </a:r>
            <a:r>
              <a:rPr lang="fa-IR" dirty="0">
                <a:solidFill>
                  <a:schemeClr val="bg1"/>
                </a:solidFill>
                <a:latin typeface="IRYekan" panose="02000506000000020002" pitchFamily="2" charset="-78"/>
                <a:cs typeface="IRYekan" panose="02000506000000020002" pitchFamily="2" charset="-78"/>
              </a:rPr>
              <a:t>لیگ برتر قهرمانان ۲۰۰۸</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قهرمانی </a:t>
            </a:r>
            <a:r>
              <a:rPr lang="fa-IR" dirty="0">
                <a:solidFill>
                  <a:schemeClr val="bg1"/>
                </a:solidFill>
                <a:latin typeface="IRYekan" panose="02000506000000020002" pitchFamily="2" charset="-78"/>
                <a:cs typeface="IRYekan" panose="02000506000000020002" pitchFamily="2" charset="-78"/>
              </a:rPr>
              <a:t>جام باشگاه‌های جهان ۲۰۰۸</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قهرمانی </a:t>
            </a:r>
            <a:r>
              <a:rPr lang="fa-IR" dirty="0">
                <a:solidFill>
                  <a:schemeClr val="bg1"/>
                </a:solidFill>
                <a:latin typeface="IRYekan" panose="02000506000000020002" pitchFamily="2" charset="-78"/>
                <a:cs typeface="IRYekan" panose="02000506000000020002" pitchFamily="2" charset="-78"/>
              </a:rPr>
              <a:t>جام اتحادیه انگلیس ۲۰۰۹</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760999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512543" y="2124783"/>
            <a:ext cx="10945906" cy="2135200"/>
          </a:xfrm>
          <a:prstGeom prst="rect">
            <a:avLst/>
          </a:prstGeom>
          <a:noFill/>
        </p:spPr>
        <p:txBody>
          <a:bodyPr wrap="square" rtlCol="0">
            <a:spAutoFit/>
          </a:bodyPr>
          <a:lstStyle/>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قهرمانی </a:t>
            </a:r>
            <a:r>
              <a:rPr lang="fa-IR" dirty="0">
                <a:solidFill>
                  <a:schemeClr val="bg1"/>
                </a:solidFill>
                <a:latin typeface="IRYekan" panose="02000506000000020002" pitchFamily="2" charset="-78"/>
                <a:cs typeface="IRYekan" panose="02000506000000020002" pitchFamily="2" charset="-78"/>
              </a:rPr>
              <a:t>لیگ برتر انگلیس ۲۰۰۹</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قهرمانی </a:t>
            </a:r>
            <a:r>
              <a:rPr lang="fa-IR" dirty="0">
                <a:solidFill>
                  <a:schemeClr val="bg1"/>
                </a:solidFill>
                <a:latin typeface="IRYekan" panose="02000506000000020002" pitchFamily="2" charset="-78"/>
                <a:cs typeface="IRYekan" panose="02000506000000020002" pitchFamily="2" charset="-78"/>
              </a:rPr>
              <a:t>جام اتحادیه انگلیس ۲۰۱۰</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قهرمانی </a:t>
            </a:r>
            <a:r>
              <a:rPr lang="fa-IR" dirty="0">
                <a:solidFill>
                  <a:schemeClr val="bg1"/>
                </a:solidFill>
                <a:latin typeface="IRYekan" panose="02000506000000020002" pitchFamily="2" charset="-78"/>
                <a:cs typeface="IRYekan" panose="02000506000000020002" pitchFamily="2" charset="-78"/>
              </a:rPr>
              <a:t>لیگ برتر انگلیس ۲۰۱۱</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قهرمانی </a:t>
            </a:r>
            <a:r>
              <a:rPr lang="fa-IR" dirty="0">
                <a:solidFill>
                  <a:schemeClr val="bg1"/>
                </a:solidFill>
                <a:latin typeface="IRYekan" panose="02000506000000020002" pitchFamily="2" charset="-78"/>
                <a:cs typeface="IRYekan" panose="02000506000000020002" pitchFamily="2" charset="-78"/>
              </a:rPr>
              <a:t>لیگ برتر انگلیس ۲۰۱۳</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172004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2550698"/>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حتماً خواندن بیوگرافی الکس فرگوسن برای شما جالب خواهد بود. کسی که بارها و بارها شکست می‌خورد، اما در آخر، پرافتخارترین مربی انگلستان می‌شود. کسی که به مدت ۲۲ سال مربیگری منچستر یونایتد را برعهده داشت. قطعاً چنین فردی، مهارت‌های بسیاری داشت که توانست به مدت ۲۲ سال مربی یک تیم باقی بماند، اما این همه موفقیت یک شبه به دست نیامده است. بهتر است در ابتدا کمی با بیوگرافی الکس فرگوسن آشنا شویم؛ اینکه الکس فرگوسن چه کسی است و از کجا مسیر موفقیت خود را شروع کرده است.</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309664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5794262" y="1486081"/>
            <a:ext cx="5756085" cy="4478149"/>
          </a:xfrm>
          <a:prstGeom prst="rect">
            <a:avLst/>
          </a:prstGeom>
          <a:noFill/>
        </p:spPr>
        <p:txBody>
          <a:bodyPr wrap="square" rtlCol="0">
            <a:spAutoFit/>
          </a:bodyPr>
          <a:lstStyle/>
          <a:p>
            <a:pPr algn="just" rtl="1" fontAlgn="base">
              <a:lnSpc>
                <a:spcPct val="150000"/>
              </a:lnSpc>
            </a:pPr>
            <a:r>
              <a:rPr lang="fa-IR" sz="2800" dirty="0">
                <a:solidFill>
                  <a:srgbClr val="FFDF57"/>
                </a:solidFill>
                <a:latin typeface="IRYekan" panose="02000506000000020002" pitchFamily="2" charset="-78"/>
                <a:cs typeface="IRYekan" panose="02000506000000020002" pitchFamily="2" charset="-78"/>
              </a:rPr>
              <a:t>بررسی زندگی نامه الکس فرگوسن</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الکساندر چپمن فرگوسن که به سر الکس فرگوسن معروف است، در ۳۱ دسامبر ۱۹۴۱ در اسکاتلند به دنیا آمد. الکس فرگوسن در محله گووان شهر گلاسکو متولد شد. او برای زادگاه خودش احترام زیادی قائل بود. یک جمله اسکاتلندی بسیار معروفی همیشه روی دیوار اتاق‌اش در زمین تمرین منچستر یونایتد وجود داشت. مضمون آن جمله‌ی اسکاتلندی به انگلیسی چنین بود : “</a:t>
            </a:r>
            <a:r>
              <a:rPr lang="en-US" dirty="0">
                <a:solidFill>
                  <a:schemeClr val="bg1"/>
                </a:solidFill>
                <a:latin typeface="IRYekan" panose="02000506000000020002" pitchFamily="2" charset="-78"/>
                <a:cs typeface="IRYekan" panose="02000506000000020002" pitchFamily="2" charset="-78"/>
              </a:rPr>
              <a:t>I come from </a:t>
            </a:r>
            <a:r>
              <a:rPr lang="en-US" dirty="0" err="1">
                <a:solidFill>
                  <a:schemeClr val="bg1"/>
                </a:solidFill>
                <a:latin typeface="IRYekan" panose="02000506000000020002" pitchFamily="2" charset="-78"/>
                <a:cs typeface="IRYekan" panose="02000506000000020002" pitchFamily="2" charset="-78"/>
              </a:rPr>
              <a:t>Govan</a:t>
            </a:r>
            <a:r>
              <a:rPr lang="en-US" dirty="0">
                <a:solidFill>
                  <a:schemeClr val="bg1"/>
                </a:solidFill>
                <a:latin typeface="IRYekan" panose="02000506000000020002" pitchFamily="2" charset="-78"/>
                <a:cs typeface="IRYekan" panose="02000506000000020002" pitchFamily="2" charset="-78"/>
              </a:rPr>
              <a:t>” </a:t>
            </a:r>
            <a:r>
              <a:rPr lang="fa-IR" dirty="0">
                <a:solidFill>
                  <a:schemeClr val="bg1"/>
                </a:solidFill>
                <a:latin typeface="IRYekan" panose="02000506000000020002" pitchFamily="2" charset="-78"/>
                <a:cs typeface="IRYekan" panose="02000506000000020002" pitchFamily="2" charset="-78"/>
              </a:rPr>
              <a:t>یعنی من از گووان هستم.</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770" y="1936389"/>
            <a:ext cx="4794894" cy="3260528"/>
          </a:xfrm>
          <a:prstGeom prst="rect">
            <a:avLst/>
          </a:prstGeom>
        </p:spPr>
      </p:pic>
    </p:spTree>
    <p:extLst>
      <p:ext uri="{BB962C8B-B14F-4D97-AF65-F5344CB8AC3E}">
        <p14:creationId xmlns:p14="http://schemas.microsoft.com/office/powerpoint/2010/main" val="209870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1304203"/>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پدر الکس فرگوسن، الکساندر بیتون فرگوسن بود. او در صنعت کشتی‌سازی کار می‌کرد. مادر وی نیز الیزابت هاردی بود. مادر الکس همیشه به توانایی‌های پسرش ایمان داشت. او به محض اینکه متوجه استعداد پسرش در فوتبال شد، الکس را در سال ۱۹۵۱ به یک کلاس فوتبال در اسکاتلند فرستاد.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902501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3797193"/>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به نظر من از جمله اتفاقات خوبی که برای الکس‌ فرگوسن افتاد، همین ثبت نام در کلاس فوتبال بود. این کار مادرش باعث شکوفا شدن استعدادهای دیگر الکس‌فرگوسن شده بود؛ به همین دلیل او در ادامه و پس از طی موفقیت و شکست‌های بسیار، اکنون به عنوان بهترین مربی انگلیسی شناخته می‌شود. هم اکنون او سه فرزند دارد که بزرگترین فرزندش ۴۸ ساله است. فرزند دوم و سوم او دوقلو هستند. یکی از آن‌ها به نام درن، مربیگری تیمی در لیگ دسته ۲ اسکاتلند را بر عهده دارد.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تاکنون اخبار بسیار زیادی درباره زندگی خصوصی الکس فرگوسن منتشر نشده است؛ بنابراین ما هم بررسی بیش از حد را کنار می‌گذاریم. اکنون به بررسی زندگی حرفه‌ای و موقعیت شغلی الکس‌ فرگوسن می‌پردازیم.</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27850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5665604" y="1936389"/>
            <a:ext cx="5884744" cy="3462486"/>
          </a:xfrm>
          <a:prstGeom prst="rect">
            <a:avLst/>
          </a:prstGeom>
          <a:noFill/>
        </p:spPr>
        <p:txBody>
          <a:bodyPr wrap="square" rtlCol="0">
            <a:spAutoFit/>
          </a:bodyPr>
          <a:lstStyle/>
          <a:p>
            <a:pPr algn="just" rtl="1" fontAlgn="base">
              <a:lnSpc>
                <a:spcPct val="150000"/>
              </a:lnSpc>
            </a:pPr>
            <a:r>
              <a:rPr lang="fa-IR" sz="2800" dirty="0">
                <a:solidFill>
                  <a:srgbClr val="FFDF57"/>
                </a:solidFill>
                <a:latin typeface="IRYekan" panose="02000506000000020002" pitchFamily="2" charset="-78"/>
                <a:cs typeface="IRYekan" panose="02000506000000020002" pitchFamily="2" charset="-78"/>
              </a:rPr>
              <a:t>الکس فرگوسن </a:t>
            </a:r>
            <a:endParaRPr lang="en-US" sz="2800" dirty="0" smtClean="0">
              <a:solidFill>
                <a:srgbClr val="FFDF57"/>
              </a:solidFill>
              <a:latin typeface="IRYekan" panose="02000506000000020002" pitchFamily="2" charset="-78"/>
              <a:cs typeface="IRYekan" panose="02000506000000020002" pitchFamily="2" charset="-78"/>
            </a:endParaRPr>
          </a:p>
          <a:p>
            <a:pPr algn="just" rtl="1" fontAlgn="base">
              <a:lnSpc>
                <a:spcPct val="150000"/>
              </a:lnSpc>
            </a:pPr>
            <a:r>
              <a:rPr lang="fa-IR" sz="2800" dirty="0" smtClean="0">
                <a:solidFill>
                  <a:srgbClr val="FFDF57"/>
                </a:solidFill>
                <a:latin typeface="IRYekan" panose="02000506000000020002" pitchFamily="2" charset="-78"/>
                <a:cs typeface="IRYekan" panose="02000506000000020002" pitchFamily="2" charset="-78"/>
              </a:rPr>
              <a:t>یک </a:t>
            </a:r>
            <a:r>
              <a:rPr lang="fa-IR" sz="2800" dirty="0">
                <a:solidFill>
                  <a:srgbClr val="FFDF57"/>
                </a:solidFill>
                <a:latin typeface="IRYekan" panose="02000506000000020002" pitchFamily="2" charset="-78"/>
                <a:cs typeface="IRYekan" panose="02000506000000020002" pitchFamily="2" charset="-78"/>
              </a:rPr>
              <a:t>فوتبالیست با استعداد بود</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شاید برای شما هم جالب باشد که بدانید، الکس فرگوسن در ابتدا به عنوان فوتبالیست در چند تیم بازی کرده بود. تقریباً اکثر مربی‌ها از دوران فوتبالیستی خود به دوران مربی‌گری وارد می‌شوند.</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036" y="1835941"/>
            <a:ext cx="4135208" cy="3831960"/>
          </a:xfrm>
          <a:prstGeom prst="rect">
            <a:avLst/>
          </a:prstGeom>
        </p:spPr>
      </p:pic>
    </p:spTree>
    <p:extLst>
      <p:ext uri="{BB962C8B-B14F-4D97-AF65-F5344CB8AC3E}">
        <p14:creationId xmlns:p14="http://schemas.microsoft.com/office/powerpoint/2010/main" val="1302694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2550698"/>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الکس فرگوسن همانند بسیاری از مربی‌ها در سرتاسر دنیا همین شیوه را پیاده کرد. درباره دوران فوتبالیستی او باید بگویم که الکس فرگوسن اولین بار توانست در سال ۱۹۵۶ در تیم کوویز پارک بازی کند. فرگوسن همیشه از آن بازی به عنوان یک فاجعه یاد می‌کند، اما باید بدانید که او در این بازی توانست یک گل برای تیم به ثمر برساند و تیم خود را با نتیجه دو بر یک برنده وارد رختکن کرد، اما حضور در این تیم موقتی بود و پس از مدتی در سال ۱۹۶۰ وارد تیم سنت جانسون شد.</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115359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2966197"/>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تا الان اگر به نابغه بودن او در فوتبال شک داشتید، الان باید مطمئن شوید؛ چرا که او به راحتی توانست ۳۱ گل را در ۳۰ بازی به ثمر برساند، به همین دلیل او در لیست فروش فوتبالیست‌ها قرار گرفت، البته آن زمان تیم شرایط مالی خوبی نداشت. شاید فکر کنید این از بد شانسی‌های الکس فرگوسن بوده است، اما باید بگویم این دقیقا همان اتفاقی بود که مانند یک سکوی پرتاب برای الکس فرگوسن عمل کرد. سرمربی در یک بازی حیاتی در برابر رنجرز مجبور شد الکس فرگوسن را به زمین بفرستد؛ دقیقا در همین بازی، الکس فرگوسن توانست هتریک کند، البته فرگوسن در سال ۱۹۶۴ این تیم را ترک کرد.</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1654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147</TotalTime>
  <Words>1680</Words>
  <Application>Microsoft Office PowerPoint</Application>
  <PresentationFormat>Widescreen</PresentationFormat>
  <Paragraphs>74</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Century Gothic</vt:lpstr>
      <vt:lpstr>Arial</vt:lpstr>
      <vt:lpstr>IRYekan</vt:lpstr>
      <vt:lpstr>Calibri</vt:lpstr>
      <vt:lpstr>Vapor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Majid</dc:creator>
  <cp:lastModifiedBy>f_mirakipour</cp:lastModifiedBy>
  <cp:revision>21</cp:revision>
  <dcterms:created xsi:type="dcterms:W3CDTF">2021-01-26T18:45:23Z</dcterms:created>
  <dcterms:modified xsi:type="dcterms:W3CDTF">2021-02-27T07:21:02Z</dcterms:modified>
</cp:coreProperties>
</file>