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1"/>
  </p:sldMasterIdLst>
  <p:notesMasterIdLst>
    <p:notesMasterId r:id="rId25"/>
  </p:notesMasterIdLst>
  <p:sldIdLst>
    <p:sldId id="256"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IRYekan" panose="020B0604020202020204" charset="-78"/>
      <p:regular r:id="rId30"/>
      <p:bold r:id="rId31"/>
    </p:embeddedFont>
    <p:embeddedFont>
      <p:font typeface="Century Gothic" panose="020B0502020202020204" pitchFamily="34" charset="0"/>
      <p:regular r:id="rId32"/>
      <p:bold r:id="rId33"/>
      <p:italic r:id="rId34"/>
      <p:boldItalic r:id="rId35"/>
    </p:embeddedFont>
    <p:embeddedFont>
      <p:font typeface="Gulim" panose="020B0600000101010101" pitchFamily="34" charset="-127"/>
      <p:regular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1" d="100"/>
          <a:sy n="71" d="100"/>
        </p:scale>
        <p:origin x="5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83E47-091B-497D-B95A-AEC4C2A9DF91}" type="datetimeFigureOut">
              <a:rPr lang="en-US" smtClean="0"/>
              <a:t>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ECC9C-625D-42D5-A2C7-6E12102FA236}" type="slidenum">
              <a:rPr lang="en-US" smtClean="0"/>
              <a:t>‹#›</a:t>
            </a:fld>
            <a:endParaRPr lang="en-US"/>
          </a:p>
        </p:txBody>
      </p:sp>
    </p:spTree>
    <p:extLst>
      <p:ext uri="{BB962C8B-B14F-4D97-AF65-F5344CB8AC3E}">
        <p14:creationId xmlns:p14="http://schemas.microsoft.com/office/powerpoint/2010/main" val="113422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2501197-540A-44DB-A3EE-3A2437B47685}" type="datetime1">
              <a:rPr lang="en-US" smtClean="0"/>
              <a:t>2/6/2021</a:t>
            </a:fld>
            <a:endParaRPr lang="en-US"/>
          </a:p>
        </p:txBody>
      </p:sp>
      <p:sp>
        <p:nvSpPr>
          <p:cNvPr id="5" name="Footer Placeholder 4"/>
          <p:cNvSpPr>
            <a:spLocks noGrp="1"/>
          </p:cNvSpPr>
          <p:nvPr>
            <p:ph type="ftr" sz="quarter" idx="11"/>
          </p:nvPr>
        </p:nvSpPr>
        <p:spPr>
          <a:xfrm>
            <a:off x="1371600" y="4323845"/>
            <a:ext cx="6400800" cy="365125"/>
          </a:xfrm>
        </p:spPr>
        <p:txBody>
          <a:bodyPr/>
          <a:lstStyle/>
          <a:p>
            <a:r>
              <a:rPr lang="en-US"/>
              <a:t>5darsadiha.com</a:t>
            </a:r>
          </a:p>
        </p:txBody>
      </p:sp>
      <p:sp>
        <p:nvSpPr>
          <p:cNvPr id="6" name="Slide Number Placeholder 5"/>
          <p:cNvSpPr>
            <a:spLocks noGrp="1"/>
          </p:cNvSpPr>
          <p:nvPr>
            <p:ph type="sldNum" sz="quarter" idx="12"/>
          </p:nvPr>
        </p:nvSpPr>
        <p:spPr>
          <a:xfrm>
            <a:off x="8077200" y="1430866"/>
            <a:ext cx="2743200"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5398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D468E3-C03D-430E-9187-287A56F73A0A}" type="datetime1">
              <a:rPr lang="en-US" smtClean="0"/>
              <a:t>2/6/2021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29488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EE3F74B-47AD-4DF8-9C74-BBD815B633A9}" type="datetime1">
              <a:rPr lang="en-US" smtClean="0"/>
              <a:t>2/6/2021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040510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205A565-1E50-40AD-AD63-21B7B91A450B}" type="datetime1">
              <a:rPr lang="en-US" smtClean="0"/>
              <a:t>2/6/2021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99927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C0005DD-F117-4151-96EF-673EF9AB72F4}" type="datetime1">
              <a:rPr lang="en-US" smtClean="0"/>
              <a:t>2/6/2021</a:t>
            </a:fld>
            <a:endParaRPr lang="en-US"/>
          </a:p>
        </p:txBody>
      </p:sp>
      <p:sp>
        <p:nvSpPr>
          <p:cNvPr id="6" name="Footer Placeholder 5"/>
          <p:cNvSpPr>
            <a:spLocks noGrp="1"/>
          </p:cNvSpPr>
          <p:nvPr>
            <p:ph type="ftr" sz="quarter" idx="11"/>
          </p:nvPr>
        </p:nvSpPr>
        <p:spPr>
          <a:xfrm>
            <a:off x="685800" y="378883"/>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05539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AFB372-EEC6-4763-B377-D9A89A2E5BE1}" type="datetime1">
              <a:rPr lang="en-US" smtClean="0"/>
              <a:t>2/6/2021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76100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06EB08-1FC0-4E46-9369-C2648DC9B3D8}" type="datetime1">
              <a:rPr lang="en-US" smtClean="0"/>
              <a:t>2/6/2021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90347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F3D5E-E906-4B2C-9451-6A2FF347B2FB}" type="datetime1">
              <a:rPr lang="en-US" smtClean="0"/>
              <a:t>2/6/2021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01442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4360FA-3D0D-45D2-A6ED-FA6630D23F8F}" type="datetime1">
              <a:rPr lang="en-US" smtClean="0"/>
              <a:t>2/6/2021</a:t>
            </a:fld>
            <a:endParaRPr lang="en-US"/>
          </a:p>
        </p:txBody>
      </p:sp>
      <p:sp>
        <p:nvSpPr>
          <p:cNvPr id="5" name="Footer Placeholder 4"/>
          <p:cNvSpPr>
            <a:spLocks noGrp="1"/>
          </p:cNvSpPr>
          <p:nvPr>
            <p:ph type="ftr" sz="quarter" idx="11"/>
          </p:nvPr>
        </p:nvSpPr>
        <p:spPr>
          <a:xfrm>
            <a:off x="685800" y="381000"/>
            <a:ext cx="6991492" cy="36512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14656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A6B72-3CB5-4F6F-B718-F2701D998BBF}" type="datetime1">
              <a:rPr lang="en-US" smtClean="0"/>
              <a:t>2/6/2021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3670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1B57F41-FD52-4FDF-8C18-FC06315442C1}" type="datetime1">
              <a:rPr lang="en-US" smtClean="0"/>
              <a:t>2/6/2021</a:t>
            </a:fld>
            <a:endParaRPr lang="en-US"/>
          </a:p>
        </p:txBody>
      </p:sp>
      <p:sp>
        <p:nvSpPr>
          <p:cNvPr id="5" name="Footer Placeholder 4"/>
          <p:cNvSpPr>
            <a:spLocks noGrp="1"/>
          </p:cNvSpPr>
          <p:nvPr>
            <p:ph type="ftr" sz="quarter" idx="11"/>
          </p:nvPr>
        </p:nvSpPr>
        <p:spPr>
          <a:xfrm>
            <a:off x="685800" y="381001"/>
            <a:ext cx="6991492" cy="36406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383475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0A2E2-E755-4C44-8CB4-A24512039EAD}" type="datetime1">
              <a:rPr lang="en-US" smtClean="0"/>
              <a:t>2/6/2021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1960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769CE2-7047-41C1-9E23-3E2ED0F3AF95}" type="datetime1">
              <a:rPr lang="en-US" smtClean="0"/>
              <a:t>2/6/2021</a:t>
            </a:fld>
            <a:endParaRPr lang="en-US"/>
          </a:p>
        </p:txBody>
      </p:sp>
      <p:sp>
        <p:nvSpPr>
          <p:cNvPr id="8" name="Footer Placeholder 7"/>
          <p:cNvSpPr>
            <a:spLocks noGrp="1"/>
          </p:cNvSpPr>
          <p:nvPr>
            <p:ph type="ftr" sz="quarter" idx="11"/>
          </p:nvPr>
        </p:nvSpPr>
        <p:spPr/>
        <p:txBody>
          <a:bodyPr/>
          <a:lstStyle/>
          <a:p>
            <a:r>
              <a:rPr lang="en-US"/>
              <a:t>5darsadiha.com</a:t>
            </a:r>
          </a:p>
        </p:txBody>
      </p:sp>
      <p:sp>
        <p:nvSpPr>
          <p:cNvPr id="9" name="Slide Number Placeholder 8"/>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3957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982789-AA69-46A5-9695-3105415C2134}" type="datetime1">
              <a:rPr lang="en-US" smtClean="0"/>
              <a:t>2/6/2021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1920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8A452-8713-4D76-8F07-9DBAA5B626C4}" type="datetime1">
              <a:rPr lang="en-US" smtClean="0"/>
              <a:t>2/6/2021</a:t>
            </a:fld>
            <a:endParaRPr lang="en-US"/>
          </a:p>
        </p:txBody>
      </p:sp>
      <p:sp>
        <p:nvSpPr>
          <p:cNvPr id="3" name="Footer Placeholder 2"/>
          <p:cNvSpPr>
            <a:spLocks noGrp="1"/>
          </p:cNvSpPr>
          <p:nvPr>
            <p:ph type="ftr" sz="quarter" idx="11"/>
          </p:nvPr>
        </p:nvSpPr>
        <p:spPr/>
        <p:txBody>
          <a:bodyPr/>
          <a:lstStyle/>
          <a:p>
            <a:r>
              <a:rPr lang="en-US"/>
              <a:t>5darsadiha.com</a:t>
            </a:r>
          </a:p>
        </p:txBody>
      </p:sp>
      <p:sp>
        <p:nvSpPr>
          <p:cNvPr id="4" name="Slide Number Placeholder 3"/>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40555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A60427-5D80-4DC7-B3AE-C51E7DF0A46F}" type="datetime1">
              <a:rPr lang="en-US" smtClean="0"/>
              <a:t>2/6/2021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0029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F8FF69-1803-410F-851A-87B4FB4514AC}" type="datetime1">
              <a:rPr lang="en-US" smtClean="0"/>
              <a:t>2/6/2021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9433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213F94-E13D-42D0-9763-8D2EC808E72B}" type="datetime1">
              <a:rPr lang="en-US" smtClean="0"/>
              <a:t>2/6/2021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5darsadiha.com</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803F63-39CE-41E3-A729-54800A3B4FBF}" type="slidenum">
              <a:rPr lang="en-US" smtClean="0"/>
              <a:t>‹#›</a:t>
            </a:fld>
            <a:endParaRPr lang="en-US"/>
          </a:p>
        </p:txBody>
      </p:sp>
    </p:spTree>
    <p:extLst>
      <p:ext uri="{BB962C8B-B14F-4D97-AF65-F5344CB8AC3E}">
        <p14:creationId xmlns:p14="http://schemas.microsoft.com/office/powerpoint/2010/main" val="122271780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3C8068-BBF0-4111-B270-58285FEEF8AF}"/>
              </a:ext>
            </a:extLst>
          </p:cNvPr>
          <p:cNvSpPr>
            <a:spLocks noGrp="1"/>
          </p:cNvSpPr>
          <p:nvPr>
            <p:ph type="ctrTitle"/>
          </p:nvPr>
        </p:nvSpPr>
        <p:spPr/>
        <p:txBody>
          <a:bodyPr/>
          <a:lstStyle/>
          <a:p>
            <a:endParaRPr lang="en-US"/>
          </a:p>
        </p:txBody>
      </p:sp>
      <p:sp>
        <p:nvSpPr>
          <p:cNvPr id="3" name="Subtitle 2">
            <a:extLst>
              <a:ext uri="{FF2B5EF4-FFF2-40B4-BE49-F238E27FC236}">
                <a16:creationId xmlns="" xmlns:a16="http://schemas.microsoft.com/office/drawing/2014/main" id="{CC51541D-3ABD-4A11-A89E-9DBF63E7EAEA}"/>
              </a:ext>
            </a:extLst>
          </p:cNvPr>
          <p:cNvSpPr>
            <a:spLocks noGrp="1"/>
          </p:cNvSpPr>
          <p:nvPr>
            <p:ph type="subTitle" idx="1"/>
          </p:nvPr>
        </p:nvSpPr>
        <p:spPr/>
        <p:txBody>
          <a:bodyPr/>
          <a:lstStyle/>
          <a:p>
            <a:endParaRPr lang="en-US"/>
          </a:p>
        </p:txBody>
      </p:sp>
      <p:pic>
        <p:nvPicPr>
          <p:cNvPr id="5" name="Picture 4">
            <a:extLst>
              <a:ext uri="{FF2B5EF4-FFF2-40B4-BE49-F238E27FC236}">
                <a16:creationId xmlns="" xmlns:a16="http://schemas.microsoft.com/office/drawing/2014/main" id="{8B826496-AA70-4A71-AA99-8B1654423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445994" cy="6857996"/>
          </a:xfrm>
          <a:prstGeom prst="rect">
            <a:avLst/>
          </a:prstGeom>
        </p:spPr>
      </p:pic>
    </p:spTree>
    <p:extLst>
      <p:ext uri="{BB962C8B-B14F-4D97-AF65-F5344CB8AC3E}">
        <p14:creationId xmlns:p14="http://schemas.microsoft.com/office/powerpoint/2010/main" val="8398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18565" y="1415332"/>
            <a:ext cx="10945906" cy="4743606"/>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استفاده از اینترنت ملی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یکی از نگرانی‌های کاربران این است که اگر برنامه‌های تحت وب دچار مشکل شدند، چگونه به پنل خود وارد شوند؟ این سامانه از اینترنت ملی پشتیبانی کرده و دغدغه کاربران خود را حل می‌کند. هنگام ثبت نام، آی پی‌های مختلفی به کاربران داده می‌شود تا در صورتی که چنین مشکلات احتمالی به وجود آمد، کار مشتریان به‌راحتی انجام شود.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برای خرید پنل پبامک از فراز اس ام اس، روی لینک زیر کلیک کنید: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a:solidFill>
                  <a:schemeClr val="bg1"/>
                </a:solidFill>
                <a:latin typeface="Gulim" panose="020B0600000101010101" pitchFamily="34" charset="-127"/>
                <a:ea typeface="Gulim" panose="020B0600000101010101" pitchFamily="34" charset="-127"/>
                <a:cs typeface="IRYekan" panose="02000506000000020002" pitchFamily="2" charset="-78"/>
              </a:rPr>
              <a:t>farazsms.com</a:t>
            </a:r>
          </a:p>
          <a:p>
            <a:pPr algn="just" rtl="1" fontAlgn="base">
              <a:lnSpc>
                <a:spcPct val="150000"/>
              </a:lnSpc>
            </a:pPr>
            <a:endParaRPr lang="en-US"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کد تخفیف فراز اس ام اس : </a:t>
            </a:r>
            <a:r>
              <a:rPr lang="en-US" dirty="0">
                <a:solidFill>
                  <a:schemeClr val="bg1"/>
                </a:solidFill>
                <a:latin typeface="Gulim" panose="020B0600000101010101" pitchFamily="34" charset="-127"/>
                <a:ea typeface="Gulim" panose="020B0600000101010101" pitchFamily="34" charset="-127"/>
                <a:cs typeface="IRYekan" panose="02000506000000020002" pitchFamily="2" charset="-78"/>
              </a:rPr>
              <a:t>cotakhfif20</a:t>
            </a:r>
            <a:endParaRPr lang="fa-IR" dirty="0">
              <a:solidFill>
                <a:schemeClr val="bg1"/>
              </a:solidFill>
              <a:latin typeface="Gulim" panose="020B0600000101010101" pitchFamily="34" charset="-127"/>
              <a:ea typeface="Gulim" panose="020B0600000101010101" pitchFamily="34" charset="-127"/>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0528895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710082" y="2074238"/>
            <a:ext cx="4867836" cy="1985159"/>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2.پنل اس ام اس شرکت </a:t>
            </a:r>
            <a:r>
              <a:rPr lang="en-US" sz="2800" dirty="0">
                <a:solidFill>
                  <a:srgbClr val="FFDF57"/>
                </a:solidFill>
                <a:latin typeface="IRYekan" panose="02000506000000020002" pitchFamily="2" charset="-78"/>
                <a:cs typeface="IRYekan" panose="02000506000000020002" pitchFamily="2" charset="-78"/>
              </a:rPr>
              <a:t>sms.ir</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این شرکت، پلن‌های مختلفی مانند پلن نقره‌ای، پلن رایگان، پلن طلایی یا پلن برنزی را در اختیار کاربران خود قرار می‌دهد.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10" y="1723613"/>
            <a:ext cx="5419593" cy="3614869"/>
          </a:xfrm>
          <a:prstGeom prst="rect">
            <a:avLst/>
          </a:prstGeom>
        </p:spPr>
      </p:pic>
    </p:spTree>
    <p:extLst>
      <p:ext uri="{BB962C8B-B14F-4D97-AF65-F5344CB8AC3E}">
        <p14:creationId xmlns:p14="http://schemas.microsoft.com/office/powerpoint/2010/main" val="14902100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45459" y="1549803"/>
            <a:ext cx="10945906" cy="4628190"/>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شرکت </a:t>
            </a:r>
            <a:r>
              <a:rPr lang="en-US" dirty="0">
                <a:solidFill>
                  <a:schemeClr val="bg1"/>
                </a:solidFill>
                <a:latin typeface="IRYekan" panose="02000506000000020002" pitchFamily="2" charset="-78"/>
                <a:cs typeface="IRYekan" panose="02000506000000020002" pitchFamily="2" charset="-78"/>
              </a:rPr>
              <a:t>sms.ir </a:t>
            </a:r>
            <a:r>
              <a:rPr lang="fa-IR" dirty="0">
                <a:solidFill>
                  <a:schemeClr val="bg1"/>
                </a:solidFill>
                <a:latin typeface="IRYekan" panose="02000506000000020002" pitchFamily="2" charset="-78"/>
                <a:cs typeface="IRYekan" panose="02000506000000020002" pitchFamily="2" charset="-78"/>
              </a:rPr>
              <a:t>برای افرادی که پروژه‌های آن‌ها وابسته به ارسال یا دریافت اس ام اس است، </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smtClean="0">
                <a:solidFill>
                  <a:schemeClr val="bg1"/>
                </a:solidFill>
                <a:latin typeface="IRYekan" panose="02000506000000020002" pitchFamily="2" charset="-78"/>
                <a:cs typeface="IRYekan" panose="02000506000000020002" pitchFamily="2" charset="-78"/>
              </a:rPr>
              <a:t>سرویس‌های </a:t>
            </a:r>
            <a:r>
              <a:rPr lang="fa-IR" dirty="0">
                <a:solidFill>
                  <a:schemeClr val="bg1"/>
                </a:solidFill>
                <a:latin typeface="IRYekan" panose="02000506000000020002" pitchFamily="2" charset="-78"/>
                <a:cs typeface="IRYekan" panose="02000506000000020002" pitchFamily="2" charset="-78"/>
              </a:rPr>
              <a:t>مختلفی را ارائه می‌دهد. برخی از خدماتی که این سرویس در اختیار مشتریان خود قرار می‌دهد، </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smtClean="0">
                <a:solidFill>
                  <a:schemeClr val="bg1"/>
                </a:solidFill>
                <a:latin typeface="IRYekan" panose="02000506000000020002" pitchFamily="2" charset="-78"/>
                <a:cs typeface="IRYekan" panose="02000506000000020002" pitchFamily="2" charset="-78"/>
              </a:rPr>
              <a:t>عبارت </a:t>
            </a:r>
            <a:r>
              <a:rPr lang="fa-IR" dirty="0">
                <a:solidFill>
                  <a:schemeClr val="bg1"/>
                </a:solidFill>
                <a:latin typeface="IRYekan" panose="02000506000000020002" pitchFamily="2" charset="-78"/>
                <a:cs typeface="IRYekan" panose="02000506000000020002" pitchFamily="2" charset="-78"/>
              </a:rPr>
              <a:t>است از:</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امکان ایجاد یا حذف گروه‌های مخاطبین</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امکان ارسال پیامک به صورت تکی یا تعدادی شماره</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امکان ارسال گروهی پیامک به گروه مخاطبین یا گروه منتخب</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ارسال پیامک زمان دار</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دریافت گزارش بر اساس بازه تاریخی یا شناسه ارسال</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امکان افزایش کاربران در یک گروه خاص و غیره</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برای خرید پنل پیامکی از سایت </a:t>
            </a:r>
            <a:r>
              <a:rPr lang="en-US" dirty="0">
                <a:solidFill>
                  <a:schemeClr val="bg1"/>
                </a:solidFill>
                <a:latin typeface="IRYekan" panose="02000506000000020002" pitchFamily="2" charset="-78"/>
                <a:cs typeface="IRYekan" panose="02000506000000020002" pitchFamily="2" charset="-78"/>
              </a:rPr>
              <a:t>sms.ir </a:t>
            </a:r>
            <a:r>
              <a:rPr lang="fa-IR" dirty="0">
                <a:solidFill>
                  <a:schemeClr val="bg1"/>
                </a:solidFill>
                <a:latin typeface="IRYekan" panose="02000506000000020002" pitchFamily="2" charset="-78"/>
                <a:cs typeface="IRYekan" panose="02000506000000020002" pitchFamily="2" charset="-78"/>
              </a:rPr>
              <a:t>کافیست عبارت 5</a:t>
            </a:r>
            <a:r>
              <a:rPr lang="en-US" dirty="0" err="1">
                <a:solidFill>
                  <a:schemeClr val="bg1"/>
                </a:solidFill>
                <a:latin typeface="IRYekan" panose="02000506000000020002" pitchFamily="2" charset="-78"/>
                <a:cs typeface="IRYekan" panose="02000506000000020002" pitchFamily="2" charset="-78"/>
              </a:rPr>
              <a:t>darsadiha</a:t>
            </a:r>
            <a:r>
              <a:rPr lang="en-US" dirty="0">
                <a:solidFill>
                  <a:schemeClr val="bg1"/>
                </a:solidFill>
                <a:latin typeface="IRYekan" panose="02000506000000020002" pitchFamily="2" charset="-78"/>
                <a:cs typeface="IRYekan" panose="02000506000000020002" pitchFamily="2" charset="-78"/>
              </a:rPr>
              <a:t> </a:t>
            </a:r>
            <a:r>
              <a:rPr lang="fa-IR" dirty="0">
                <a:solidFill>
                  <a:schemeClr val="bg1"/>
                </a:solidFill>
                <a:latin typeface="IRYekan" panose="02000506000000020002" pitchFamily="2" charset="-78"/>
                <a:cs typeface="IRYekan" panose="02000506000000020002" pitchFamily="2" charset="-78"/>
              </a:rPr>
              <a:t>را به شماره 300077 پیامک کنید.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804652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32012" y="1267414"/>
            <a:ext cx="10945906" cy="4859022"/>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3.پنل پیامک شرکت کاوه نگار</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سامانه پیامکی کاوه نگار، ویژگی‌های مختلفی را در اختیار مشتریان خود قرار می‌دهد. این سامانه به شما کمک می‌کند تا خیلی راحت، نیاز خود را تأمین کنید. از ویژگی‌های سامانه پیامک کاوه نگار می‌توان به موارد زیر اشاره کرد: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-1</a:t>
            </a:r>
            <a:r>
              <a:rPr lang="fa-IR" dirty="0" smtClean="0">
                <a:solidFill>
                  <a:schemeClr val="bg1"/>
                </a:solidFill>
                <a:latin typeface="IRYekan" panose="02000506000000020002" pitchFamily="2" charset="-78"/>
                <a:cs typeface="IRYekan" panose="02000506000000020002" pitchFamily="2" charset="-78"/>
              </a:rPr>
              <a:t>یکی </a:t>
            </a:r>
            <a:r>
              <a:rPr lang="fa-IR" dirty="0">
                <a:solidFill>
                  <a:schemeClr val="bg1"/>
                </a:solidFill>
                <a:latin typeface="IRYekan" panose="02000506000000020002" pitchFamily="2" charset="-78"/>
                <a:cs typeface="IRYekan" panose="02000506000000020002" pitchFamily="2" charset="-78"/>
              </a:rPr>
              <a:t>از مهم‌ترین ویژگی‌های این سامانه، داشتن یک وب سرویس پایدار و سریع است. در این سامانه برای تماس صوتی و پیام کوتاه، نیاز به خرید </a:t>
            </a:r>
            <a:r>
              <a:rPr lang="en-US" dirty="0">
                <a:solidFill>
                  <a:schemeClr val="bg1"/>
                </a:solidFill>
                <a:latin typeface="IRYekan" panose="02000506000000020002" pitchFamily="2" charset="-78"/>
                <a:cs typeface="IRYekan" panose="02000506000000020002" pitchFamily="2" charset="-78"/>
              </a:rPr>
              <a:t>API </a:t>
            </a:r>
            <a:r>
              <a:rPr lang="fa-IR" dirty="0">
                <a:solidFill>
                  <a:schemeClr val="bg1"/>
                </a:solidFill>
                <a:latin typeface="IRYekan" panose="02000506000000020002" pitchFamily="2" charset="-78"/>
                <a:cs typeface="IRYekan" panose="02000506000000020002" pitchFamily="2" charset="-78"/>
              </a:rPr>
              <a:t>دیگری ندارید.</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-2</a:t>
            </a:r>
            <a:r>
              <a:rPr lang="fa-IR" dirty="0" smtClean="0">
                <a:solidFill>
                  <a:schemeClr val="bg1"/>
                </a:solidFill>
                <a:latin typeface="IRYekan" panose="02000506000000020002" pitchFamily="2" charset="-78"/>
                <a:cs typeface="IRYekan" panose="02000506000000020002" pitchFamily="2" charset="-78"/>
              </a:rPr>
              <a:t>اگر </a:t>
            </a:r>
            <a:r>
              <a:rPr lang="fa-IR" dirty="0">
                <a:solidFill>
                  <a:schemeClr val="bg1"/>
                </a:solidFill>
                <a:latin typeface="IRYekan" panose="02000506000000020002" pitchFamily="2" charset="-78"/>
                <a:cs typeface="IRYekan" panose="02000506000000020002" pitchFamily="2" charset="-78"/>
              </a:rPr>
              <a:t>فردی در شرکت خود بخش‌های مختلفی داشته باشد، یکی از نیازهای اصلی آن، مدیریت دپارتمان‌های مختلف مانند دپارتمان مارکتینگ، فنی، مالی و غیره برای کار با پنل است. این فرد نیاز دارد برای هر بخشی، یک سطح دسترسی مشخصی را تعیین کند. این سامانه به مشتریان خود کمک می‌کند تا چنین کاری را انجام دهند.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875567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32012" y="2074238"/>
            <a:ext cx="10945906" cy="3381695"/>
          </a:xfrm>
          <a:prstGeom prst="rect">
            <a:avLst/>
          </a:prstGeom>
          <a:noFill/>
        </p:spPr>
        <p:txBody>
          <a:bodyPr wrap="square" rtlCol="0">
            <a:spAutoFit/>
          </a:bodyPr>
          <a:lstStyle/>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-3</a:t>
            </a:r>
            <a:r>
              <a:rPr lang="fa-IR" dirty="0" smtClean="0">
                <a:solidFill>
                  <a:schemeClr val="bg1"/>
                </a:solidFill>
                <a:latin typeface="IRYekan" panose="02000506000000020002" pitchFamily="2" charset="-78"/>
                <a:cs typeface="IRYekan" panose="02000506000000020002" pitchFamily="2" charset="-78"/>
              </a:rPr>
              <a:t>سامانه </a:t>
            </a:r>
            <a:r>
              <a:rPr lang="fa-IR" dirty="0">
                <a:solidFill>
                  <a:schemeClr val="bg1"/>
                </a:solidFill>
                <a:latin typeface="IRYekan" panose="02000506000000020002" pitchFamily="2" charset="-78"/>
                <a:cs typeface="IRYekan" panose="02000506000000020002" pitchFamily="2" charset="-78"/>
              </a:rPr>
              <a:t>کاوه نگار، روش‌های مختلفی را برای ارسال پیامک در اختیار مشتریان خود قرار می‌دهد؛ به‌عنوان مثال می‌توان به ارسال پیامک‌های بین‌المللی، ارسال پیامک از طریق فایل اکسل، ایجاد گروهی از مخاطبان و دسته‌بندی از گیرندگان، ارسال پیامک‌های شهری به صورت کنسول سامانه پیام کوتاه کاوه نگار و ارسال پیامک به صورت منطقه‌ای اشاره کرد.</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-4</a:t>
            </a:r>
            <a:r>
              <a:rPr lang="fa-IR" dirty="0" smtClean="0">
                <a:solidFill>
                  <a:schemeClr val="bg1"/>
                </a:solidFill>
                <a:latin typeface="IRYekan" panose="02000506000000020002" pitchFamily="2" charset="-78"/>
                <a:cs typeface="IRYekan" panose="02000506000000020002" pitchFamily="2" charset="-78"/>
              </a:rPr>
              <a:t>این </a:t>
            </a:r>
            <a:r>
              <a:rPr lang="fa-IR" dirty="0">
                <a:solidFill>
                  <a:schemeClr val="bg1"/>
                </a:solidFill>
                <a:latin typeface="IRYekan" panose="02000506000000020002" pitchFamily="2" charset="-78"/>
                <a:cs typeface="IRYekan" panose="02000506000000020002" pitchFamily="2" charset="-78"/>
              </a:rPr>
              <a:t>سامانه گزارشات دقیقی از فهرست پیامک‌ها و هزینه‌ها در اختیار مشتریان خود قرار می‌دهد.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برای دریافت سامانه پیامک انبوه یا خدماتی از کاوه نگار، روی لیک زیر کلیک کنید: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a:solidFill>
                  <a:schemeClr val="bg1"/>
                </a:solidFill>
                <a:latin typeface="Gulim" panose="020B0600000101010101" pitchFamily="34" charset="-127"/>
                <a:ea typeface="Gulim" panose="020B0600000101010101" pitchFamily="34" charset="-127"/>
                <a:cs typeface="IRYekan" panose="02000506000000020002" pitchFamily="2" charset="-78"/>
              </a:rPr>
              <a:t>kavenegar.com</a:t>
            </a:r>
            <a:endParaRPr lang="fa-IR" dirty="0">
              <a:solidFill>
                <a:schemeClr val="bg1"/>
              </a:solidFill>
              <a:latin typeface="Gulim" panose="020B0600000101010101" pitchFamily="34" charset="-127"/>
              <a:ea typeface="Gulim" panose="020B0600000101010101" pitchFamily="34" charset="-127"/>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8017886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024282" y="1590145"/>
            <a:ext cx="5607423" cy="3647152"/>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Gulim" panose="020B0600000101010101" pitchFamily="34" charset="-127"/>
                <a:ea typeface="Gulim" panose="020B0600000101010101" pitchFamily="34" charset="-127"/>
                <a:cs typeface="IRYekan" panose="02000506000000020002" pitchFamily="2" charset="-78"/>
              </a:rPr>
              <a:t>4.پنل پیام کوتاه شرکت ملی پیامک</a:t>
            </a:r>
          </a:p>
          <a:p>
            <a:pPr algn="just" rtl="1" fontAlgn="base">
              <a:lnSpc>
                <a:spcPct val="150000"/>
              </a:lnSpc>
            </a:pPr>
            <a:r>
              <a:rPr lang="fa-IR" dirty="0">
                <a:solidFill>
                  <a:schemeClr val="bg1"/>
                </a:solidFill>
                <a:latin typeface="Gulim" panose="020B0600000101010101" pitchFamily="34" charset="-127"/>
                <a:ea typeface="Gulim" panose="020B0600000101010101" pitchFamily="34" charset="-127"/>
                <a:cs typeface="IRYekan" panose="02000506000000020002" pitchFamily="2" charset="-78"/>
              </a:rPr>
              <a:t>این شرکت تلاش کرده تا با ارائه خدمات خوب و رابطه پایدار، نیاز مشتریان خود را تأمین کند. ملی پیامک در حقیقت یک سامانه اینترنتی است که مدیریت، ارسال و دریافت پیامک‌ها را انجام می‌دهد. برخی از خدماتی که این شرکت در اختیار مشتریان خود قرار می‌دهد به شرح زیر است.</a:t>
            </a:r>
            <a:endParaRPr lang="en-US" dirty="0" smtClean="0">
              <a:solidFill>
                <a:schemeClr val="bg1"/>
              </a:solidFill>
              <a:latin typeface="Gulim" panose="020B0600000101010101" pitchFamily="34" charset="-127"/>
              <a:ea typeface="Gulim" panose="020B0600000101010101" pitchFamily="34" charset="-127"/>
              <a:cs typeface="IRYekan" panose="02000506000000020002" pitchFamily="2" charset="-78"/>
            </a:endParaRPr>
          </a:p>
          <a:p>
            <a:pPr algn="just" rtl="1" fontAlgn="base">
              <a:lnSpc>
                <a:spcPct val="150000"/>
              </a:lnSpc>
            </a:pPr>
            <a:endParaRPr lang="fa-IR" dirty="0">
              <a:solidFill>
                <a:schemeClr val="bg1"/>
              </a:solidFill>
              <a:latin typeface="Gulim" panose="020B0600000101010101" pitchFamily="34" charset="-127"/>
              <a:ea typeface="Gulim" panose="020B0600000101010101" pitchFamily="34" charset="-127"/>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942" y="1939840"/>
            <a:ext cx="4762329" cy="3176474"/>
          </a:xfrm>
          <a:prstGeom prst="rect">
            <a:avLst/>
          </a:prstGeom>
        </p:spPr>
      </p:pic>
    </p:spTree>
    <p:extLst>
      <p:ext uri="{BB962C8B-B14F-4D97-AF65-F5344CB8AC3E}">
        <p14:creationId xmlns:p14="http://schemas.microsoft.com/office/powerpoint/2010/main" val="423952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58907" y="1670826"/>
            <a:ext cx="10945906" cy="3797193"/>
          </a:xfrm>
          <a:prstGeom prst="rect">
            <a:avLst/>
          </a:prstGeom>
          <a:noFill/>
        </p:spPr>
        <p:txBody>
          <a:bodyPr wrap="square" rtlCol="0">
            <a:spAutoFit/>
          </a:bodyPr>
          <a:lstStyle/>
          <a:p>
            <a:pPr algn="just" rtl="1" fontAlgn="base">
              <a:lnSpc>
                <a:spcPct val="150000"/>
              </a:lnSpc>
            </a:pPr>
            <a:r>
              <a:rPr lang="fa-IR" dirty="0">
                <a:solidFill>
                  <a:schemeClr val="accent2"/>
                </a:solidFill>
                <a:latin typeface="Gulim" panose="020B0600000101010101" pitchFamily="34" charset="-127"/>
                <a:ea typeface="Gulim" panose="020B0600000101010101" pitchFamily="34" charset="-127"/>
                <a:cs typeface="IRYekan" panose="02000506000000020002" pitchFamily="2" charset="-78"/>
              </a:rPr>
              <a:t>معرفی خدمات پنل اس ام اس ملی پیامک:</a:t>
            </a:r>
          </a:p>
          <a:p>
            <a:pPr algn="just" rtl="1" fontAlgn="base">
              <a:lnSpc>
                <a:spcPct val="150000"/>
              </a:lnSpc>
            </a:pPr>
            <a:r>
              <a:rPr lang="en-US" dirty="0" smtClean="0">
                <a:solidFill>
                  <a:schemeClr val="bg1"/>
                </a:solidFill>
                <a:latin typeface="Gulim" panose="020B0600000101010101" pitchFamily="34" charset="-127"/>
                <a:ea typeface="Gulim" panose="020B0600000101010101" pitchFamily="34" charset="-127"/>
                <a:cs typeface="IRYekan" panose="02000506000000020002" pitchFamily="2" charset="-78"/>
              </a:rPr>
              <a:t>-1</a:t>
            </a:r>
            <a:r>
              <a:rPr lang="fa-IR" dirty="0" smtClean="0">
                <a:solidFill>
                  <a:schemeClr val="bg1"/>
                </a:solidFill>
                <a:latin typeface="Gulim" panose="020B0600000101010101" pitchFamily="34" charset="-127"/>
                <a:ea typeface="Gulim" panose="020B0600000101010101" pitchFamily="34" charset="-127"/>
                <a:cs typeface="IRYekan" panose="02000506000000020002" pitchFamily="2" charset="-78"/>
              </a:rPr>
              <a:t>اگر </a:t>
            </a:r>
            <a:r>
              <a:rPr lang="fa-IR" dirty="0">
                <a:solidFill>
                  <a:schemeClr val="bg1"/>
                </a:solidFill>
                <a:latin typeface="Gulim" panose="020B0600000101010101" pitchFamily="34" charset="-127"/>
                <a:ea typeface="Gulim" panose="020B0600000101010101" pitchFamily="34" charset="-127"/>
                <a:cs typeface="IRYekan" panose="02000506000000020002" pitchFamily="2" charset="-78"/>
              </a:rPr>
              <a:t>کاربران، مشتری‌های خاصی در یک محل یا منطقه خاص داشته باشند، می‌توانند با استفاده از نقشه شهر، مخاطبان خود را شناسایی و پیامک تبلیغاتی را برای آن‌ها ارسال کنند. این کار با تفکیک شماره‌های همراه اول یا ایرانسل امکان پذیر است.</a:t>
            </a:r>
          </a:p>
          <a:p>
            <a:pPr algn="just" rtl="1" fontAlgn="base">
              <a:lnSpc>
                <a:spcPct val="150000"/>
              </a:lnSpc>
            </a:pPr>
            <a:r>
              <a:rPr lang="en-US" dirty="0" smtClean="0">
                <a:solidFill>
                  <a:schemeClr val="bg1"/>
                </a:solidFill>
                <a:latin typeface="Gulim" panose="020B0600000101010101" pitchFamily="34" charset="-127"/>
                <a:ea typeface="Gulim" panose="020B0600000101010101" pitchFamily="34" charset="-127"/>
                <a:cs typeface="IRYekan" panose="02000506000000020002" pitchFamily="2" charset="-78"/>
              </a:rPr>
              <a:t>-2</a:t>
            </a:r>
            <a:r>
              <a:rPr lang="fa-IR" dirty="0" smtClean="0">
                <a:solidFill>
                  <a:schemeClr val="bg1"/>
                </a:solidFill>
                <a:latin typeface="Gulim" panose="020B0600000101010101" pitchFamily="34" charset="-127"/>
                <a:ea typeface="Gulim" panose="020B0600000101010101" pitchFamily="34" charset="-127"/>
                <a:cs typeface="IRYekan" panose="02000506000000020002" pitchFamily="2" charset="-78"/>
              </a:rPr>
              <a:t>ارسال </a:t>
            </a:r>
            <a:r>
              <a:rPr lang="fa-IR" dirty="0">
                <a:solidFill>
                  <a:schemeClr val="bg1"/>
                </a:solidFill>
                <a:latin typeface="Gulim" panose="020B0600000101010101" pitchFamily="34" charset="-127"/>
                <a:ea typeface="Gulim" panose="020B0600000101010101" pitchFamily="34" charset="-127"/>
                <a:cs typeface="IRYekan" panose="02000506000000020002" pitchFamily="2" charset="-78"/>
              </a:rPr>
              <a:t>هدفمند پیام از خدمات ویژه این سامانه است. کاربران می‌توانند بر اساس دائمی یا اعتباری بودن خط همراه اول، جنسیت، پیش شماره یا سن، پیامک ارسال کنند.</a:t>
            </a:r>
          </a:p>
          <a:p>
            <a:pPr algn="just" rtl="1" fontAlgn="base">
              <a:lnSpc>
                <a:spcPct val="150000"/>
              </a:lnSpc>
            </a:pPr>
            <a:r>
              <a:rPr lang="en-US" dirty="0" smtClean="0">
                <a:solidFill>
                  <a:schemeClr val="bg1"/>
                </a:solidFill>
                <a:latin typeface="Gulim" panose="020B0600000101010101" pitchFamily="34" charset="-127"/>
                <a:ea typeface="Gulim" panose="020B0600000101010101" pitchFamily="34" charset="-127"/>
                <a:cs typeface="IRYekan" panose="02000506000000020002" pitchFamily="2" charset="-78"/>
              </a:rPr>
              <a:t>-3</a:t>
            </a:r>
            <a:r>
              <a:rPr lang="fa-IR" dirty="0" smtClean="0">
                <a:solidFill>
                  <a:schemeClr val="bg1"/>
                </a:solidFill>
                <a:latin typeface="Gulim" panose="020B0600000101010101" pitchFamily="34" charset="-127"/>
                <a:ea typeface="Gulim" panose="020B0600000101010101" pitchFamily="34" charset="-127"/>
                <a:cs typeface="IRYekan" panose="02000506000000020002" pitchFamily="2" charset="-78"/>
              </a:rPr>
              <a:t>بانک </a:t>
            </a:r>
            <a:r>
              <a:rPr lang="fa-IR" dirty="0">
                <a:solidFill>
                  <a:schemeClr val="bg1"/>
                </a:solidFill>
                <a:latin typeface="Gulim" panose="020B0600000101010101" pitchFamily="34" charset="-127"/>
                <a:ea typeface="Gulim" panose="020B0600000101010101" pitchFamily="34" charset="-127"/>
                <a:cs typeface="IRYekan" panose="02000506000000020002" pitchFamily="2" charset="-78"/>
              </a:rPr>
              <a:t>شماره‌ای برای مشتریان طراحی شده است که مشاغل مختلف در آن وجود دارد. کاربران می‌توانند برای یک شغل یا صنف مشخص پیامک ارسال کنند.</a:t>
            </a:r>
            <a:endParaRPr lang="en-US" dirty="0" smtClean="0">
              <a:solidFill>
                <a:schemeClr val="bg1"/>
              </a:solidFill>
              <a:latin typeface="Gulim" panose="020B0600000101010101" pitchFamily="34" charset="-127"/>
              <a:ea typeface="Gulim" panose="020B0600000101010101" pitchFamily="34" charset="-127"/>
              <a:cs typeface="IRYekan" panose="02000506000000020002" pitchFamily="2" charset="-78"/>
            </a:endParaRPr>
          </a:p>
          <a:p>
            <a:pPr algn="just" rtl="1" fontAlgn="base">
              <a:lnSpc>
                <a:spcPct val="150000"/>
              </a:lnSpc>
            </a:pPr>
            <a:endParaRPr lang="fa-IR" dirty="0">
              <a:solidFill>
                <a:schemeClr val="bg1"/>
              </a:solidFill>
              <a:latin typeface="Gulim" panose="020B0600000101010101" pitchFamily="34" charset="-127"/>
              <a:ea typeface="Gulim" panose="020B0600000101010101" pitchFamily="34" charset="-127"/>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6375223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45459" y="1328935"/>
            <a:ext cx="10945906" cy="5043688"/>
          </a:xfrm>
          <a:prstGeom prst="rect">
            <a:avLst/>
          </a:prstGeom>
          <a:noFill/>
        </p:spPr>
        <p:txBody>
          <a:bodyPr wrap="square" rtlCol="0">
            <a:spAutoFit/>
          </a:bodyPr>
          <a:lstStyle/>
          <a:p>
            <a:pPr algn="just" rtl="1" fontAlgn="base">
              <a:lnSpc>
                <a:spcPct val="150000"/>
              </a:lnSpc>
            </a:pPr>
            <a:r>
              <a:rPr lang="en-US" dirty="0" smtClean="0">
                <a:solidFill>
                  <a:schemeClr val="bg1"/>
                </a:solidFill>
                <a:latin typeface="Gulim" panose="020B0600000101010101" pitchFamily="34" charset="-127"/>
                <a:ea typeface="Gulim" panose="020B0600000101010101" pitchFamily="34" charset="-127"/>
                <a:cs typeface="IRYekan" panose="02000506000000020002" pitchFamily="2" charset="-78"/>
              </a:rPr>
              <a:t>-4</a:t>
            </a:r>
            <a:r>
              <a:rPr lang="fa-IR" dirty="0" smtClean="0">
                <a:solidFill>
                  <a:schemeClr val="bg1"/>
                </a:solidFill>
                <a:latin typeface="Gulim" panose="020B0600000101010101" pitchFamily="34" charset="-127"/>
                <a:ea typeface="Gulim" panose="020B0600000101010101" pitchFamily="34" charset="-127"/>
                <a:cs typeface="IRYekan" panose="02000506000000020002" pitchFamily="2" charset="-78"/>
              </a:rPr>
              <a:t>این </a:t>
            </a:r>
            <a:r>
              <a:rPr lang="fa-IR" dirty="0">
                <a:solidFill>
                  <a:schemeClr val="bg1"/>
                </a:solidFill>
                <a:latin typeface="Gulim" panose="020B0600000101010101" pitchFamily="34" charset="-127"/>
                <a:ea typeface="Gulim" panose="020B0600000101010101" pitchFamily="34" charset="-127"/>
                <a:cs typeface="IRYekan" panose="02000506000000020002" pitchFamily="2" charset="-78"/>
              </a:rPr>
              <a:t>سامانه می‌تواند بر اساس محله، منطقه، شهر یا استان پیامک ارسال کند.</a:t>
            </a:r>
          </a:p>
          <a:p>
            <a:pPr algn="just" rtl="1" fontAlgn="base">
              <a:lnSpc>
                <a:spcPct val="150000"/>
              </a:lnSpc>
            </a:pPr>
            <a:r>
              <a:rPr lang="en-US" dirty="0" smtClean="0">
                <a:solidFill>
                  <a:schemeClr val="bg1"/>
                </a:solidFill>
                <a:latin typeface="Gulim" panose="020B0600000101010101" pitchFamily="34" charset="-127"/>
                <a:ea typeface="Gulim" panose="020B0600000101010101" pitchFamily="34" charset="-127"/>
                <a:cs typeface="IRYekan" panose="02000506000000020002" pitchFamily="2" charset="-78"/>
              </a:rPr>
              <a:t>-5</a:t>
            </a:r>
            <a:r>
              <a:rPr lang="fa-IR" dirty="0" smtClean="0">
                <a:solidFill>
                  <a:schemeClr val="bg1"/>
                </a:solidFill>
                <a:latin typeface="Gulim" panose="020B0600000101010101" pitchFamily="34" charset="-127"/>
                <a:ea typeface="Gulim" panose="020B0600000101010101" pitchFamily="34" charset="-127"/>
                <a:cs typeface="IRYekan" panose="02000506000000020002" pitchFamily="2" charset="-78"/>
              </a:rPr>
              <a:t>امکان </a:t>
            </a:r>
            <a:r>
              <a:rPr lang="fa-IR" dirty="0">
                <a:solidFill>
                  <a:schemeClr val="bg1"/>
                </a:solidFill>
                <a:latin typeface="Gulim" panose="020B0600000101010101" pitchFamily="34" charset="-127"/>
                <a:ea typeface="Gulim" panose="020B0600000101010101" pitchFamily="34" charset="-127"/>
                <a:cs typeface="IRYekan" panose="02000506000000020002" pitchFamily="2" charset="-78"/>
              </a:rPr>
              <a:t>ارسال پیامک از طریق کد پستی وجود دارد.</a:t>
            </a:r>
          </a:p>
          <a:p>
            <a:pPr algn="just" rtl="1" fontAlgn="base">
              <a:lnSpc>
                <a:spcPct val="150000"/>
              </a:lnSpc>
            </a:pPr>
            <a:r>
              <a:rPr lang="en-US" dirty="0" smtClean="0">
                <a:solidFill>
                  <a:schemeClr val="bg1"/>
                </a:solidFill>
                <a:latin typeface="Gulim" panose="020B0600000101010101" pitchFamily="34" charset="-127"/>
                <a:ea typeface="Gulim" panose="020B0600000101010101" pitchFamily="34" charset="-127"/>
                <a:cs typeface="IRYekan" panose="02000506000000020002" pitchFamily="2" charset="-78"/>
              </a:rPr>
              <a:t>-6</a:t>
            </a:r>
            <a:r>
              <a:rPr lang="fa-IR" dirty="0" smtClean="0">
                <a:solidFill>
                  <a:schemeClr val="bg1"/>
                </a:solidFill>
                <a:latin typeface="Gulim" panose="020B0600000101010101" pitchFamily="34" charset="-127"/>
                <a:ea typeface="Gulim" panose="020B0600000101010101" pitchFamily="34" charset="-127"/>
                <a:cs typeface="IRYekan" panose="02000506000000020002" pitchFamily="2" charset="-78"/>
              </a:rPr>
              <a:t>از </a:t>
            </a:r>
            <a:r>
              <a:rPr lang="fa-IR" dirty="0">
                <a:solidFill>
                  <a:schemeClr val="bg1"/>
                </a:solidFill>
                <a:latin typeface="Gulim" panose="020B0600000101010101" pitchFamily="34" charset="-127"/>
                <a:ea typeface="Gulim" panose="020B0600000101010101" pitchFamily="34" charset="-127"/>
                <a:cs typeface="IRYekan" panose="02000506000000020002" pitchFamily="2" charset="-78"/>
              </a:rPr>
              <a:t>ویژگی‌های جالب این سامانه می‌توان به ارسال پیامک به دکل‌های ایرانسلی اشاره کرد؛ به‌عنوان مثال مشتریان می‌توانند برای افرادی که در سه روز گذشته، بین ساعت ۱۲ بامداد تا ۲ صبح در یک منطقه خاص بوده‌اند پیامک ارسال کنند.</a:t>
            </a:r>
          </a:p>
          <a:p>
            <a:pPr algn="just" rtl="1" fontAlgn="base">
              <a:lnSpc>
                <a:spcPct val="150000"/>
              </a:lnSpc>
            </a:pPr>
            <a:r>
              <a:rPr lang="en-US" dirty="0" smtClean="0">
                <a:solidFill>
                  <a:schemeClr val="bg1"/>
                </a:solidFill>
                <a:latin typeface="Gulim" panose="020B0600000101010101" pitchFamily="34" charset="-127"/>
                <a:ea typeface="Gulim" panose="020B0600000101010101" pitchFamily="34" charset="-127"/>
                <a:cs typeface="IRYekan" panose="02000506000000020002" pitchFamily="2" charset="-78"/>
              </a:rPr>
              <a:t>-7</a:t>
            </a:r>
            <a:r>
              <a:rPr lang="fa-IR" dirty="0" smtClean="0">
                <a:solidFill>
                  <a:schemeClr val="bg1"/>
                </a:solidFill>
                <a:latin typeface="Gulim" panose="020B0600000101010101" pitchFamily="34" charset="-127"/>
                <a:ea typeface="Gulim" panose="020B0600000101010101" pitchFamily="34" charset="-127"/>
                <a:cs typeface="IRYekan" panose="02000506000000020002" pitchFamily="2" charset="-78"/>
              </a:rPr>
              <a:t>امکان </a:t>
            </a:r>
            <a:r>
              <a:rPr lang="fa-IR" dirty="0">
                <a:solidFill>
                  <a:schemeClr val="bg1"/>
                </a:solidFill>
                <a:latin typeface="Gulim" panose="020B0600000101010101" pitchFamily="34" charset="-127"/>
                <a:ea typeface="Gulim" panose="020B0600000101010101" pitchFamily="34" charset="-127"/>
                <a:cs typeface="IRYekan" panose="02000506000000020002" pitchFamily="2" charset="-78"/>
              </a:rPr>
              <a:t>دسترسی به جزئیات پیامک‌ها مانند متن، شناسه ارسال، وضعیت ارسال، زمان و غیره برای کاربران وجود دارد.</a:t>
            </a:r>
          </a:p>
          <a:p>
            <a:pPr algn="just" rtl="1" fontAlgn="base">
              <a:lnSpc>
                <a:spcPct val="150000"/>
              </a:lnSpc>
            </a:pPr>
            <a:r>
              <a:rPr lang="en-US" dirty="0" smtClean="0">
                <a:solidFill>
                  <a:schemeClr val="bg1"/>
                </a:solidFill>
                <a:latin typeface="Gulim" panose="020B0600000101010101" pitchFamily="34" charset="-127"/>
                <a:ea typeface="Gulim" panose="020B0600000101010101" pitchFamily="34" charset="-127"/>
                <a:cs typeface="IRYekan" panose="02000506000000020002" pitchFamily="2" charset="-78"/>
              </a:rPr>
              <a:t>-8</a:t>
            </a:r>
            <a:r>
              <a:rPr lang="fa-IR" dirty="0" smtClean="0">
                <a:solidFill>
                  <a:schemeClr val="bg1"/>
                </a:solidFill>
                <a:latin typeface="Gulim" panose="020B0600000101010101" pitchFamily="34" charset="-127"/>
                <a:ea typeface="Gulim" panose="020B0600000101010101" pitchFamily="34" charset="-127"/>
                <a:cs typeface="IRYekan" panose="02000506000000020002" pitchFamily="2" charset="-78"/>
              </a:rPr>
              <a:t>کاربران </a:t>
            </a:r>
            <a:r>
              <a:rPr lang="fa-IR" dirty="0">
                <a:solidFill>
                  <a:schemeClr val="bg1"/>
                </a:solidFill>
                <a:latin typeface="Gulim" panose="020B0600000101010101" pitchFamily="34" charset="-127"/>
                <a:ea typeface="Gulim" panose="020B0600000101010101" pitchFamily="34" charset="-127"/>
                <a:cs typeface="IRYekan" panose="02000506000000020002" pitchFamily="2" charset="-78"/>
              </a:rPr>
              <a:t>این سامانه می‌توانند مخاطبان خود را در دفترچه تلفن ذخیره کرده و مطابق با سلیقه خود گروه بندی کنند.</a:t>
            </a:r>
          </a:p>
          <a:p>
            <a:pPr algn="just" rtl="1" fontAlgn="base">
              <a:lnSpc>
                <a:spcPct val="150000"/>
              </a:lnSpc>
            </a:pPr>
            <a:r>
              <a:rPr lang="en-US" dirty="0" smtClean="0">
                <a:solidFill>
                  <a:schemeClr val="bg1"/>
                </a:solidFill>
                <a:latin typeface="Gulim" panose="020B0600000101010101" pitchFamily="34" charset="-127"/>
                <a:ea typeface="Gulim" panose="020B0600000101010101" pitchFamily="34" charset="-127"/>
                <a:cs typeface="IRYekan" panose="02000506000000020002" pitchFamily="2" charset="-78"/>
              </a:rPr>
              <a:t>-9</a:t>
            </a:r>
            <a:r>
              <a:rPr lang="fa-IR" dirty="0" smtClean="0">
                <a:solidFill>
                  <a:schemeClr val="bg1"/>
                </a:solidFill>
                <a:latin typeface="Gulim" panose="020B0600000101010101" pitchFamily="34" charset="-127"/>
                <a:ea typeface="Gulim" panose="020B0600000101010101" pitchFamily="34" charset="-127"/>
                <a:cs typeface="IRYekan" panose="02000506000000020002" pitchFamily="2" charset="-78"/>
              </a:rPr>
              <a:t>با </a:t>
            </a:r>
            <a:r>
              <a:rPr lang="fa-IR" dirty="0">
                <a:solidFill>
                  <a:schemeClr val="bg1"/>
                </a:solidFill>
                <a:latin typeface="Gulim" panose="020B0600000101010101" pitchFamily="34" charset="-127"/>
                <a:ea typeface="Gulim" panose="020B0600000101010101" pitchFamily="34" charset="-127"/>
                <a:cs typeface="IRYekan" panose="02000506000000020002" pitchFamily="2" charset="-78"/>
              </a:rPr>
              <a:t>توجه به مناسبت‌های مختلف، کاربران می‌توانند پیامک‌هایی را ارسال کنند. این پیامک می‌تواند در بر گیرنده نام و نام خانوادگی، تخفیف و غیره باشد.</a:t>
            </a:r>
            <a:endParaRPr lang="en-US" dirty="0" smtClean="0">
              <a:solidFill>
                <a:schemeClr val="bg1"/>
              </a:solidFill>
              <a:latin typeface="Gulim" panose="020B0600000101010101" pitchFamily="34" charset="-127"/>
              <a:ea typeface="Gulim" panose="020B0600000101010101" pitchFamily="34" charset="-127"/>
              <a:cs typeface="IRYekan" panose="02000506000000020002" pitchFamily="2" charset="-78"/>
            </a:endParaRPr>
          </a:p>
          <a:p>
            <a:pPr algn="just" rtl="1" fontAlgn="base">
              <a:lnSpc>
                <a:spcPct val="150000"/>
              </a:lnSpc>
            </a:pPr>
            <a:endParaRPr lang="fa-IR" dirty="0">
              <a:solidFill>
                <a:schemeClr val="bg1"/>
              </a:solidFill>
              <a:latin typeface="Gulim" panose="020B0600000101010101" pitchFamily="34" charset="-127"/>
              <a:ea typeface="Gulim" panose="020B0600000101010101" pitchFamily="34" charset="-127"/>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508104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32012" y="1899426"/>
            <a:ext cx="10945906" cy="3797193"/>
          </a:xfrm>
          <a:prstGeom prst="rect">
            <a:avLst/>
          </a:prstGeom>
          <a:noFill/>
        </p:spPr>
        <p:txBody>
          <a:bodyPr wrap="square" rtlCol="0">
            <a:spAutoFit/>
          </a:bodyPr>
          <a:lstStyle/>
          <a:p>
            <a:pPr algn="just" rtl="1" fontAlgn="base">
              <a:lnSpc>
                <a:spcPct val="150000"/>
              </a:lnSpc>
            </a:pPr>
            <a:r>
              <a:rPr lang="fa-IR" dirty="0">
                <a:solidFill>
                  <a:schemeClr val="bg1"/>
                </a:solidFill>
                <a:latin typeface="Gulim" panose="020B0600000101010101" pitchFamily="34" charset="-127"/>
                <a:ea typeface="Gulim" panose="020B0600000101010101" pitchFamily="34" charset="-127"/>
                <a:cs typeface="IRYekan" panose="02000506000000020002" pitchFamily="2" charset="-78"/>
              </a:rPr>
              <a:t>علاوه بر مزایای گفته شده، سامانه ملی پیامک می‌تواند امکانات مختلفی مانند ارسال هوشمند پیامک، بررسی هوشمند پیامک‌های دریافت شده، آزمون ساز پیامکی، ارسال خودکار کد، پیامک سررسید، برگزاری مسابقه‌های پیامکی، ارسال کارت ویزیت، لیست ویژه، ارسال زمان‌بندی، امتیازدهی به مخاطبان، پیامک صوتی و غیره را در اختیار کاربران خود قرار دهد.</a:t>
            </a:r>
          </a:p>
          <a:p>
            <a:pPr algn="just" rtl="1" fontAlgn="base">
              <a:lnSpc>
                <a:spcPct val="150000"/>
              </a:lnSpc>
            </a:pPr>
            <a:endParaRPr lang="fa-IR" dirty="0">
              <a:solidFill>
                <a:schemeClr val="bg1"/>
              </a:solidFill>
              <a:latin typeface="Gulim" panose="020B0600000101010101" pitchFamily="34" charset="-127"/>
              <a:ea typeface="Gulim" panose="020B0600000101010101" pitchFamily="34" charset="-127"/>
              <a:cs typeface="IRYekan" panose="02000506000000020002" pitchFamily="2" charset="-78"/>
            </a:endParaRPr>
          </a:p>
          <a:p>
            <a:pPr algn="just" rtl="1" fontAlgn="base">
              <a:lnSpc>
                <a:spcPct val="150000"/>
              </a:lnSpc>
            </a:pPr>
            <a:r>
              <a:rPr lang="fa-IR" dirty="0">
                <a:solidFill>
                  <a:schemeClr val="bg1"/>
                </a:solidFill>
                <a:latin typeface="Gulim" panose="020B0600000101010101" pitchFamily="34" charset="-127"/>
                <a:ea typeface="Gulim" panose="020B0600000101010101" pitchFamily="34" charset="-127"/>
                <a:cs typeface="IRYekan" panose="02000506000000020002" pitchFamily="2" charset="-78"/>
              </a:rPr>
              <a:t>برای ثبت نام و خرید از ملی پیامک، می‌توانید از لینک زیر استفاده کنید :</a:t>
            </a:r>
          </a:p>
          <a:p>
            <a:pPr algn="just" rtl="1" fontAlgn="base">
              <a:lnSpc>
                <a:spcPct val="150000"/>
              </a:lnSpc>
            </a:pPr>
            <a:endParaRPr lang="fa-IR" dirty="0">
              <a:solidFill>
                <a:schemeClr val="bg1"/>
              </a:solidFill>
              <a:latin typeface="Gulim" panose="020B0600000101010101" pitchFamily="34" charset="-127"/>
              <a:ea typeface="Gulim" panose="020B0600000101010101" pitchFamily="34" charset="-127"/>
              <a:cs typeface="IRYekan" panose="02000506000000020002" pitchFamily="2" charset="-78"/>
            </a:endParaRPr>
          </a:p>
          <a:p>
            <a:pPr algn="just" rtl="1" fontAlgn="base">
              <a:lnSpc>
                <a:spcPct val="150000"/>
              </a:lnSpc>
            </a:pPr>
            <a:r>
              <a:rPr lang="en-US" dirty="0">
                <a:solidFill>
                  <a:schemeClr val="bg1"/>
                </a:solidFill>
                <a:latin typeface="Gulim" panose="020B0600000101010101" pitchFamily="34" charset="-127"/>
                <a:ea typeface="Gulim" panose="020B0600000101010101" pitchFamily="34" charset="-127"/>
                <a:cs typeface="IRYekan" panose="02000506000000020002" pitchFamily="2" charset="-78"/>
              </a:rPr>
              <a:t>www.melipayamak.com</a:t>
            </a:r>
            <a:endParaRPr lang="en-US" dirty="0" smtClean="0">
              <a:solidFill>
                <a:schemeClr val="bg1"/>
              </a:solidFill>
              <a:latin typeface="Gulim" panose="020B0600000101010101" pitchFamily="34" charset="-127"/>
              <a:ea typeface="Gulim" panose="020B0600000101010101" pitchFamily="34" charset="-127"/>
              <a:cs typeface="IRYekan" panose="02000506000000020002" pitchFamily="2" charset="-78"/>
            </a:endParaRPr>
          </a:p>
          <a:p>
            <a:pPr algn="just" rtl="1" fontAlgn="base">
              <a:lnSpc>
                <a:spcPct val="150000"/>
              </a:lnSpc>
            </a:pPr>
            <a:endParaRPr lang="fa-IR" dirty="0">
              <a:solidFill>
                <a:schemeClr val="bg1"/>
              </a:solidFill>
              <a:latin typeface="Gulim" panose="020B0600000101010101" pitchFamily="34" charset="-127"/>
              <a:ea typeface="Gulim" panose="020B0600000101010101" pitchFamily="34" charset="-127"/>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1315713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32012" y="1167981"/>
            <a:ext cx="10945906" cy="5309146"/>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Gulim" panose="020B0600000101010101" pitchFamily="34" charset="-127"/>
                <a:ea typeface="Gulim" panose="020B0600000101010101" pitchFamily="34" charset="-127"/>
                <a:cs typeface="IRYekan" panose="02000506000000020002" pitchFamily="2" charset="-78"/>
              </a:rPr>
              <a:t>5.سامانه پیام کوتاه شرکت فراپیامک</a:t>
            </a:r>
          </a:p>
          <a:p>
            <a:pPr algn="just" rtl="1" fontAlgn="base">
              <a:lnSpc>
                <a:spcPct val="150000"/>
              </a:lnSpc>
            </a:pPr>
            <a:r>
              <a:rPr lang="fa-IR" dirty="0">
                <a:solidFill>
                  <a:schemeClr val="bg1"/>
                </a:solidFill>
                <a:latin typeface="Gulim" panose="020B0600000101010101" pitchFamily="34" charset="-127"/>
                <a:ea typeface="Gulim" panose="020B0600000101010101" pitchFamily="34" charset="-127"/>
                <a:cs typeface="IRYekan" panose="02000506000000020002" pitchFamily="2" charset="-78"/>
              </a:rPr>
              <a:t>یکی از روش‌های جدیدی که امروزه مورد استفاده شرکت‌ها و کسب و کارهای مختلف قرار می‌گیرد، ارسال اس ام اس گروهی است. بیشتر اوقات برای اطلاع رسانی‌های تبلیغاتی از این پیامک‌ها استفاده می‌شود. شرکت فراپیامک تلاش کرده تا با ارائه خدمات تخصصی، نیاز مشتریان را در این زمینه تأمین کند. این پنل به مشتریان خود این امکان را می‌دهد تا با یک هزینهٔ کم، برای افراد زیادی پیامک ارسال کنند. پنل های شرکت فراپیامک می‌تواند در یک مدت زمان کم، تعداد زیادی پیامک را برای مخاطبان بفرستد. قابلیت رهگیری یکی از ویژگی‌های مهم این پنل‌ها است. با استفاده از قابلیت رهگیری، می‌توان تعداد پیامک‌هایی که ارسال شده‌اند و دریافت یا عدم دریافت آن‌ها را به‌راحتی متوجه شد.</a:t>
            </a:r>
          </a:p>
          <a:p>
            <a:pPr algn="just" rtl="1" fontAlgn="base">
              <a:lnSpc>
                <a:spcPct val="150000"/>
              </a:lnSpc>
            </a:pPr>
            <a:endParaRPr lang="fa-IR" dirty="0">
              <a:solidFill>
                <a:schemeClr val="bg1"/>
              </a:solidFill>
              <a:latin typeface="Gulim" panose="020B0600000101010101" pitchFamily="34" charset="-127"/>
              <a:ea typeface="Gulim" panose="020B0600000101010101" pitchFamily="34" charset="-127"/>
              <a:cs typeface="IRYekan" panose="02000506000000020002" pitchFamily="2" charset="-78"/>
            </a:endParaRPr>
          </a:p>
          <a:p>
            <a:pPr algn="just" rtl="1" fontAlgn="base">
              <a:lnSpc>
                <a:spcPct val="150000"/>
              </a:lnSpc>
            </a:pPr>
            <a:r>
              <a:rPr lang="fa-IR" dirty="0">
                <a:solidFill>
                  <a:schemeClr val="bg1"/>
                </a:solidFill>
                <a:latin typeface="Gulim" panose="020B0600000101010101" pitchFamily="34" charset="-127"/>
                <a:ea typeface="Gulim" panose="020B0600000101010101" pitchFamily="34" charset="-127"/>
                <a:cs typeface="IRYekan" panose="02000506000000020002" pitchFamily="2" charset="-78"/>
              </a:rPr>
              <a:t>برای ورود به سایت فراپیامک، از لینک زیر استفاده کنید </a:t>
            </a:r>
            <a:r>
              <a:rPr lang="fa-IR" dirty="0" smtClean="0">
                <a:solidFill>
                  <a:schemeClr val="bg1"/>
                </a:solidFill>
                <a:latin typeface="Gulim" panose="020B0600000101010101" pitchFamily="34" charset="-127"/>
                <a:ea typeface="Gulim" panose="020B0600000101010101" pitchFamily="34" charset="-127"/>
                <a:cs typeface="IRYekan" panose="02000506000000020002" pitchFamily="2" charset="-78"/>
              </a:rPr>
              <a:t>:</a:t>
            </a:r>
            <a:endParaRPr lang="fa-IR" dirty="0">
              <a:solidFill>
                <a:schemeClr val="bg1"/>
              </a:solidFill>
              <a:latin typeface="Gulim" panose="020B0600000101010101" pitchFamily="34" charset="-127"/>
              <a:ea typeface="Gulim" panose="020B0600000101010101" pitchFamily="34" charset="-127"/>
              <a:cs typeface="IRYekan" panose="02000506000000020002" pitchFamily="2" charset="-78"/>
            </a:endParaRPr>
          </a:p>
          <a:p>
            <a:pPr algn="just" rtl="1" fontAlgn="base">
              <a:lnSpc>
                <a:spcPct val="150000"/>
              </a:lnSpc>
            </a:pPr>
            <a:r>
              <a:rPr lang="en-US" dirty="0">
                <a:solidFill>
                  <a:schemeClr val="bg1"/>
                </a:solidFill>
                <a:latin typeface="Gulim" panose="020B0600000101010101" pitchFamily="34" charset="-127"/>
                <a:ea typeface="Gulim" panose="020B0600000101010101" pitchFamily="34" charset="-127"/>
                <a:cs typeface="IRYekan" panose="02000506000000020002" pitchFamily="2" charset="-78"/>
              </a:rPr>
              <a:t>farapayamak.ir</a:t>
            </a:r>
            <a:endParaRPr lang="en-US" dirty="0" smtClean="0">
              <a:solidFill>
                <a:schemeClr val="bg1"/>
              </a:solidFill>
              <a:latin typeface="Gulim" panose="020B0600000101010101" pitchFamily="34" charset="-127"/>
              <a:ea typeface="Gulim" panose="020B0600000101010101" pitchFamily="34" charset="-127"/>
              <a:cs typeface="IRYekan" panose="02000506000000020002" pitchFamily="2" charset="-78"/>
            </a:endParaRPr>
          </a:p>
          <a:p>
            <a:pPr algn="just" rtl="1" fontAlgn="base">
              <a:lnSpc>
                <a:spcPct val="150000"/>
              </a:lnSpc>
            </a:pPr>
            <a:endParaRPr lang="fa-IR" dirty="0">
              <a:solidFill>
                <a:schemeClr val="bg1"/>
              </a:solidFill>
              <a:latin typeface="Gulim" panose="020B0600000101010101" pitchFamily="34" charset="-127"/>
              <a:ea typeface="Gulim" panose="020B0600000101010101" pitchFamily="34" charset="-127"/>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795850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32012" y="1509461"/>
            <a:ext cx="10945906" cy="4062651"/>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پنل اس ام اس + کد تخفیف</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احتمالاً برای شما هم پیش آمده که بخواهید برای افراد زیادی، اس ام اس‌های خدماتی یا تبلیغاتی بفرستید. بدون شک در این شرایط نمی‌توانید برای تک‌تک افراد به صورت دستی اس ام اس ارسال کنید! یکی از راهکارهای کاربردی برای چنین مواقعی، استفاده از پنل اس ام اس است. امروزه استفاده از تکنولوژی، نسبت به گذشته افزایش پیدا کرده است. بیشتر از ۹۵ درصد افراد از گوشی‌های موبایل استفاده می‌کنند و همین عامل، صاحبان کسب و کار را ترغیب می‌کند تا از بازاریابی‌های مربوط به این زمینه استفاده کنند. یکی از مهم‌ترین شیوه‌های بازاریابی، «بازاریابی پیامکی» است. در ادامه این مقاله همراه ما باشید تا برخی از بهترین شرکت‌هایی که چنین خدماتی را ارائه می‌دهند با یکدیگر بررسی کنیم.</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24421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72353" y="1186732"/>
            <a:ext cx="10945906" cy="4859022"/>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Gulim" panose="020B0600000101010101" pitchFamily="34" charset="-127"/>
                <a:ea typeface="Gulim" panose="020B0600000101010101" pitchFamily="34" charset="-127"/>
                <a:cs typeface="IRYekan" panose="02000506000000020002" pitchFamily="2" charset="-78"/>
              </a:rPr>
              <a:t>6.شرکت ارسال پیامک انبوه مدیانا اس ام اس</a:t>
            </a:r>
          </a:p>
          <a:p>
            <a:pPr algn="just" rtl="1" fontAlgn="base">
              <a:lnSpc>
                <a:spcPct val="150000"/>
              </a:lnSpc>
            </a:pPr>
            <a:r>
              <a:rPr lang="fa-IR" dirty="0">
                <a:solidFill>
                  <a:schemeClr val="bg1"/>
                </a:solidFill>
                <a:latin typeface="Gulim" panose="020B0600000101010101" pitchFamily="34" charset="-127"/>
                <a:ea typeface="Gulim" panose="020B0600000101010101" pitchFamily="34" charset="-127"/>
                <a:cs typeface="IRYekan" panose="02000506000000020002" pitchFamily="2" charset="-78"/>
              </a:rPr>
              <a:t>سامانه پیامک مدیانا اس ام اس تلاش کرده است تا با ارائه خدمات مختلف، مشتریان خود را راضی نگه دارد.</a:t>
            </a:r>
          </a:p>
          <a:p>
            <a:pPr algn="just" rtl="1" fontAlgn="base">
              <a:lnSpc>
                <a:spcPct val="150000"/>
              </a:lnSpc>
            </a:pPr>
            <a:endParaRPr lang="fa-IR" dirty="0">
              <a:solidFill>
                <a:schemeClr val="bg1"/>
              </a:solidFill>
              <a:latin typeface="Gulim" panose="020B0600000101010101" pitchFamily="34" charset="-127"/>
              <a:ea typeface="Gulim" panose="020B0600000101010101" pitchFamily="34" charset="-127"/>
              <a:cs typeface="IRYekan" panose="02000506000000020002" pitchFamily="2" charset="-78"/>
            </a:endParaRPr>
          </a:p>
          <a:p>
            <a:pPr algn="just" rtl="1" fontAlgn="base">
              <a:lnSpc>
                <a:spcPct val="150000"/>
              </a:lnSpc>
            </a:pPr>
            <a:r>
              <a:rPr lang="en-US" dirty="0" smtClean="0">
                <a:solidFill>
                  <a:schemeClr val="bg1"/>
                </a:solidFill>
                <a:latin typeface="Gulim" panose="020B0600000101010101" pitchFamily="34" charset="-127"/>
                <a:ea typeface="Gulim" panose="020B0600000101010101" pitchFamily="34" charset="-127"/>
                <a:cs typeface="IRYekan" panose="02000506000000020002" pitchFamily="2" charset="-78"/>
              </a:rPr>
              <a:t>-1</a:t>
            </a:r>
            <a:r>
              <a:rPr lang="fa-IR" dirty="0" smtClean="0">
                <a:solidFill>
                  <a:schemeClr val="bg1"/>
                </a:solidFill>
                <a:latin typeface="Gulim" panose="020B0600000101010101" pitchFamily="34" charset="-127"/>
                <a:ea typeface="Gulim" panose="020B0600000101010101" pitchFamily="34" charset="-127"/>
                <a:cs typeface="IRYekan" panose="02000506000000020002" pitchFamily="2" charset="-78"/>
              </a:rPr>
              <a:t>پنل </a:t>
            </a:r>
            <a:r>
              <a:rPr lang="fa-IR" dirty="0">
                <a:solidFill>
                  <a:schemeClr val="bg1"/>
                </a:solidFill>
                <a:latin typeface="Gulim" panose="020B0600000101010101" pitchFamily="34" charset="-127"/>
                <a:ea typeface="Gulim" panose="020B0600000101010101" pitchFamily="34" charset="-127"/>
                <a:cs typeface="IRYekan" panose="02000506000000020002" pitchFamily="2" charset="-78"/>
              </a:rPr>
              <a:t>اس ام اس شرکت مدیانا به مخاطبان خود اجازه می‌دهد تا همانند دفترچه تلفن‌های کاغذی که همه افراد در خانه‌های خود دارند، دفترچه تلفن مشخصی داشته باشند و مخاطبان خود را به صورت نامحدود در آن ذخیره کنند. ذخیره مخاطبان این امکان را به افراد می‌دهد تا هر زمانی مطابق با نیاز خود با آن‌ها ارتباط برقرار کنند.</a:t>
            </a:r>
          </a:p>
          <a:p>
            <a:pPr algn="just" rtl="1" fontAlgn="base">
              <a:lnSpc>
                <a:spcPct val="150000"/>
              </a:lnSpc>
            </a:pPr>
            <a:r>
              <a:rPr lang="en-US" dirty="0" smtClean="0">
                <a:solidFill>
                  <a:schemeClr val="bg1"/>
                </a:solidFill>
                <a:latin typeface="Gulim" panose="020B0600000101010101" pitchFamily="34" charset="-127"/>
                <a:ea typeface="Gulim" panose="020B0600000101010101" pitchFamily="34" charset="-127"/>
                <a:cs typeface="IRYekan" panose="02000506000000020002" pitchFamily="2" charset="-78"/>
              </a:rPr>
              <a:t>-2</a:t>
            </a:r>
            <a:r>
              <a:rPr lang="fa-IR" dirty="0" smtClean="0">
                <a:solidFill>
                  <a:schemeClr val="bg1"/>
                </a:solidFill>
                <a:latin typeface="Gulim" panose="020B0600000101010101" pitchFamily="34" charset="-127"/>
                <a:ea typeface="Gulim" panose="020B0600000101010101" pitchFamily="34" charset="-127"/>
                <a:cs typeface="IRYekan" panose="02000506000000020002" pitchFamily="2" charset="-78"/>
              </a:rPr>
              <a:t>کاربران </a:t>
            </a:r>
            <a:r>
              <a:rPr lang="fa-IR" dirty="0">
                <a:solidFill>
                  <a:schemeClr val="bg1"/>
                </a:solidFill>
                <a:latin typeface="Gulim" panose="020B0600000101010101" pitchFamily="34" charset="-127"/>
                <a:ea typeface="Gulim" panose="020B0600000101010101" pitchFamily="34" charset="-127"/>
                <a:cs typeface="IRYekan" panose="02000506000000020002" pitchFamily="2" charset="-78"/>
              </a:rPr>
              <a:t>این سامانه، می‌توانند به‌راحتی برنامه‌ریزی کنند که در چه روز، تاریخ یا ساعتی مخاطبان، پیامک آن‌ها را دریافت کنند. کاربران می‌توانند خیلی راحت و بدون نیاز به کامپیوتر و لپ تاپ، از طریق موبایل کارهایشان را انجام دهند.</a:t>
            </a:r>
            <a:endParaRPr lang="en-US" dirty="0" smtClean="0">
              <a:solidFill>
                <a:schemeClr val="bg1"/>
              </a:solidFill>
              <a:latin typeface="Gulim" panose="020B0600000101010101" pitchFamily="34" charset="-127"/>
              <a:ea typeface="Gulim" panose="020B0600000101010101" pitchFamily="34" charset="-127"/>
              <a:cs typeface="IRYekan" panose="02000506000000020002" pitchFamily="2" charset="-78"/>
            </a:endParaRPr>
          </a:p>
          <a:p>
            <a:pPr algn="just" rtl="1" fontAlgn="base">
              <a:lnSpc>
                <a:spcPct val="150000"/>
              </a:lnSpc>
            </a:pPr>
            <a:endParaRPr lang="fa-IR" dirty="0">
              <a:solidFill>
                <a:schemeClr val="bg1"/>
              </a:solidFill>
              <a:latin typeface="Gulim" panose="020B0600000101010101" pitchFamily="34" charset="-127"/>
              <a:ea typeface="Gulim" panose="020B0600000101010101" pitchFamily="34" charset="-127"/>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5776382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58906" y="1482566"/>
            <a:ext cx="10945906" cy="4628190"/>
          </a:xfrm>
          <a:prstGeom prst="rect">
            <a:avLst/>
          </a:prstGeom>
          <a:noFill/>
        </p:spPr>
        <p:txBody>
          <a:bodyPr wrap="square" rtlCol="0">
            <a:spAutoFit/>
          </a:bodyPr>
          <a:lstStyle/>
          <a:p>
            <a:pPr algn="just" rtl="1" fontAlgn="base">
              <a:lnSpc>
                <a:spcPct val="150000"/>
              </a:lnSpc>
            </a:pPr>
            <a:r>
              <a:rPr lang="en-US" dirty="0" smtClean="0">
                <a:solidFill>
                  <a:schemeClr val="bg1"/>
                </a:solidFill>
                <a:latin typeface="Gulim" panose="020B0600000101010101" pitchFamily="34" charset="-127"/>
                <a:ea typeface="Gulim" panose="020B0600000101010101" pitchFamily="34" charset="-127"/>
                <a:cs typeface="IRYekan" panose="02000506000000020002" pitchFamily="2" charset="-78"/>
              </a:rPr>
              <a:t>-3</a:t>
            </a:r>
            <a:r>
              <a:rPr lang="fa-IR" dirty="0" smtClean="0">
                <a:solidFill>
                  <a:schemeClr val="bg1"/>
                </a:solidFill>
                <a:latin typeface="Gulim" panose="020B0600000101010101" pitchFamily="34" charset="-127"/>
                <a:ea typeface="Gulim" panose="020B0600000101010101" pitchFamily="34" charset="-127"/>
                <a:cs typeface="IRYekan" panose="02000506000000020002" pitchFamily="2" charset="-78"/>
              </a:rPr>
              <a:t>این </a:t>
            </a:r>
            <a:r>
              <a:rPr lang="fa-IR" dirty="0">
                <a:solidFill>
                  <a:schemeClr val="bg1"/>
                </a:solidFill>
                <a:latin typeface="Gulim" panose="020B0600000101010101" pitchFamily="34" charset="-127"/>
                <a:ea typeface="Gulim" panose="020B0600000101010101" pitchFamily="34" charset="-127"/>
                <a:cs typeface="IRYekan" panose="02000506000000020002" pitchFamily="2" charset="-78"/>
              </a:rPr>
              <a:t>سامانه به مشتریان خود اجازه می‌دهد تا خیلی سریع، خرید شارژ یا خرید خط را انجام دهند و گزارش دقیقی از انجام این کار داشته باشند. از مهم‌ترین قابلیت‌های این پنل، «گزارشات مالی» است. افراد می‌توانند وضعیت خود را به طور کامل بررسی کنند.</a:t>
            </a:r>
          </a:p>
          <a:p>
            <a:pPr algn="just" rtl="1" fontAlgn="base">
              <a:lnSpc>
                <a:spcPct val="150000"/>
              </a:lnSpc>
            </a:pPr>
            <a:r>
              <a:rPr lang="en-US" dirty="0" smtClean="0">
                <a:solidFill>
                  <a:schemeClr val="bg1"/>
                </a:solidFill>
                <a:latin typeface="Gulim" panose="020B0600000101010101" pitchFamily="34" charset="-127"/>
                <a:ea typeface="Gulim" panose="020B0600000101010101" pitchFamily="34" charset="-127"/>
                <a:cs typeface="IRYekan" panose="02000506000000020002" pitchFamily="2" charset="-78"/>
              </a:rPr>
              <a:t>-4</a:t>
            </a:r>
            <a:r>
              <a:rPr lang="fa-IR" dirty="0" smtClean="0">
                <a:solidFill>
                  <a:schemeClr val="bg1"/>
                </a:solidFill>
                <a:latin typeface="Gulim" panose="020B0600000101010101" pitchFamily="34" charset="-127"/>
                <a:ea typeface="Gulim" panose="020B0600000101010101" pitchFamily="34" charset="-127"/>
                <a:cs typeface="IRYekan" panose="02000506000000020002" pitchFamily="2" charset="-78"/>
              </a:rPr>
              <a:t>امکان </a:t>
            </a:r>
            <a:r>
              <a:rPr lang="fa-IR" dirty="0">
                <a:solidFill>
                  <a:schemeClr val="bg1"/>
                </a:solidFill>
                <a:latin typeface="Gulim" panose="020B0600000101010101" pitchFamily="34" charset="-127"/>
                <a:ea typeface="Gulim" panose="020B0600000101010101" pitchFamily="34" charset="-127"/>
                <a:cs typeface="IRYekan" panose="02000506000000020002" pitchFamily="2" charset="-78"/>
              </a:rPr>
              <a:t>پشتیبانی از ویژگی‌های منحصر به فرد این سامانه است. اکثر صاحبان کسب و کار به دلیل دغدغه و مشغله‌هایی که دارند، امکان پیگیری‌های تلفنی و مکالمه‌های طولانی را ندارند! این سامانه با استفاده از پشتیبانی، به مشتریان خود کمک می‌کند تا سؤالات خود را خیلی سریع و بدون نیاز به مکالمه‌های طولانی رفع کنند. شرکت مدیانا اس ام اس بخشی را برای پیشنهادات و انتقادات در نظر گرفته تا مطابق با نظرات مخاطبان سیستم خود را با کیفیت‌تر کند.</a:t>
            </a:r>
          </a:p>
          <a:p>
            <a:pPr algn="just" rtl="1" fontAlgn="base">
              <a:lnSpc>
                <a:spcPct val="150000"/>
              </a:lnSpc>
            </a:pPr>
            <a:r>
              <a:rPr lang="en-US" dirty="0" smtClean="0">
                <a:solidFill>
                  <a:schemeClr val="bg1"/>
                </a:solidFill>
                <a:latin typeface="Gulim" panose="020B0600000101010101" pitchFamily="34" charset="-127"/>
                <a:ea typeface="Gulim" panose="020B0600000101010101" pitchFamily="34" charset="-127"/>
                <a:cs typeface="IRYekan" panose="02000506000000020002" pitchFamily="2" charset="-78"/>
              </a:rPr>
              <a:t>-5</a:t>
            </a:r>
            <a:r>
              <a:rPr lang="fa-IR" dirty="0" smtClean="0">
                <a:solidFill>
                  <a:schemeClr val="bg1"/>
                </a:solidFill>
                <a:latin typeface="Gulim" panose="020B0600000101010101" pitchFamily="34" charset="-127"/>
                <a:ea typeface="Gulim" panose="020B0600000101010101" pitchFamily="34" charset="-127"/>
                <a:cs typeface="IRYekan" panose="02000506000000020002" pitchFamily="2" charset="-78"/>
              </a:rPr>
              <a:t>اگر </a:t>
            </a:r>
            <a:r>
              <a:rPr lang="fa-IR" dirty="0">
                <a:solidFill>
                  <a:schemeClr val="bg1"/>
                </a:solidFill>
                <a:latin typeface="Gulim" panose="020B0600000101010101" pitchFamily="34" charset="-127"/>
                <a:ea typeface="Gulim" panose="020B0600000101010101" pitchFamily="34" charset="-127"/>
                <a:cs typeface="IRYekan" panose="02000506000000020002" pitchFamily="2" charset="-78"/>
              </a:rPr>
              <a:t>شما یک فروشگاه اینترنتی دارید و می‌خواهید مشتریان شما بعد از اتمام خرید یا هنگام خرید پیامکی را دریافت کنند، می‌توانید از وب سرویس این سامانه کمک بگیرید.</a:t>
            </a:r>
            <a:endParaRPr lang="en-US" dirty="0" smtClean="0">
              <a:solidFill>
                <a:schemeClr val="bg1"/>
              </a:solidFill>
              <a:latin typeface="Gulim" panose="020B0600000101010101" pitchFamily="34" charset="-127"/>
              <a:ea typeface="Gulim" panose="020B0600000101010101" pitchFamily="34" charset="-127"/>
              <a:cs typeface="IRYekan" panose="02000506000000020002" pitchFamily="2" charset="-78"/>
            </a:endParaRPr>
          </a:p>
          <a:p>
            <a:pPr algn="just" rtl="1" fontAlgn="base">
              <a:lnSpc>
                <a:spcPct val="150000"/>
              </a:lnSpc>
            </a:pPr>
            <a:endParaRPr lang="fa-IR" dirty="0">
              <a:solidFill>
                <a:schemeClr val="bg1"/>
              </a:solidFill>
              <a:latin typeface="Gulim" panose="020B0600000101010101" pitchFamily="34" charset="-127"/>
              <a:ea typeface="Gulim" panose="020B0600000101010101" pitchFamily="34" charset="-127"/>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2271553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32012" y="2074238"/>
            <a:ext cx="10945906" cy="2966197"/>
          </a:xfrm>
          <a:prstGeom prst="rect">
            <a:avLst/>
          </a:prstGeom>
          <a:noFill/>
        </p:spPr>
        <p:txBody>
          <a:bodyPr wrap="square" rtlCol="0">
            <a:spAutoFit/>
          </a:bodyPr>
          <a:lstStyle/>
          <a:p>
            <a:pPr algn="just" rtl="1" fontAlgn="base">
              <a:lnSpc>
                <a:spcPct val="150000"/>
              </a:lnSpc>
            </a:pPr>
            <a:r>
              <a:rPr lang="fa-IR" dirty="0">
                <a:solidFill>
                  <a:schemeClr val="bg1"/>
                </a:solidFill>
                <a:latin typeface="Gulim" panose="020B0600000101010101" pitchFamily="34" charset="-127"/>
                <a:ea typeface="Gulim" panose="020B0600000101010101" pitchFamily="34" charset="-127"/>
                <a:cs typeface="IRYekan" panose="02000506000000020002" pitchFamily="2" charset="-78"/>
              </a:rPr>
              <a:t>از دیگر ویژگی‌های این پنل پیامکی می‌توان به منشی عضویت پیامکی، پاسخگویی خودکار، نظرسنجی و مسابقه‌های پیامکی، نوبت دهی پیامکی، اخطاریه یا تبریک، هدایا، کد خوان، پنل پیامک پیشنهادات و انتقادات اشاره کرد.</a:t>
            </a:r>
          </a:p>
          <a:p>
            <a:pPr algn="just" rtl="1" fontAlgn="base">
              <a:lnSpc>
                <a:spcPct val="150000"/>
              </a:lnSpc>
            </a:pPr>
            <a:r>
              <a:rPr lang="fa-IR" dirty="0">
                <a:solidFill>
                  <a:schemeClr val="bg1"/>
                </a:solidFill>
                <a:latin typeface="Gulim" panose="020B0600000101010101" pitchFamily="34" charset="-127"/>
                <a:ea typeface="Gulim" panose="020B0600000101010101" pitchFamily="34" charset="-127"/>
                <a:cs typeface="IRYekan" panose="02000506000000020002" pitchFamily="2" charset="-78"/>
              </a:rPr>
              <a:t>وبسایت شرکت مدیانا اس ام اس :</a:t>
            </a:r>
          </a:p>
          <a:p>
            <a:pPr algn="just" rtl="1" fontAlgn="base">
              <a:lnSpc>
                <a:spcPct val="150000"/>
              </a:lnSpc>
            </a:pPr>
            <a:endParaRPr lang="fa-IR" dirty="0">
              <a:solidFill>
                <a:schemeClr val="bg1"/>
              </a:solidFill>
              <a:latin typeface="Gulim" panose="020B0600000101010101" pitchFamily="34" charset="-127"/>
              <a:ea typeface="Gulim" panose="020B0600000101010101" pitchFamily="34" charset="-127"/>
              <a:cs typeface="IRYekan" panose="02000506000000020002" pitchFamily="2" charset="-78"/>
            </a:endParaRPr>
          </a:p>
          <a:p>
            <a:pPr algn="just" rtl="1" fontAlgn="base">
              <a:lnSpc>
                <a:spcPct val="150000"/>
              </a:lnSpc>
            </a:pPr>
            <a:r>
              <a:rPr lang="en-US" dirty="0">
                <a:solidFill>
                  <a:schemeClr val="bg1"/>
                </a:solidFill>
                <a:latin typeface="Gulim" panose="020B0600000101010101" pitchFamily="34" charset="-127"/>
                <a:ea typeface="Gulim" panose="020B0600000101010101" pitchFamily="34" charset="-127"/>
                <a:cs typeface="IRYekan" panose="02000506000000020002" pitchFamily="2" charset="-78"/>
              </a:rPr>
              <a:t>medianasms.com</a:t>
            </a:r>
            <a:endParaRPr lang="en-US" dirty="0" smtClean="0">
              <a:solidFill>
                <a:schemeClr val="bg1"/>
              </a:solidFill>
              <a:latin typeface="Gulim" panose="020B0600000101010101" pitchFamily="34" charset="-127"/>
              <a:ea typeface="Gulim" panose="020B0600000101010101" pitchFamily="34" charset="-127"/>
              <a:cs typeface="IRYekan" panose="02000506000000020002" pitchFamily="2" charset="-78"/>
            </a:endParaRPr>
          </a:p>
          <a:p>
            <a:pPr algn="just" rtl="1" fontAlgn="base">
              <a:lnSpc>
                <a:spcPct val="150000"/>
              </a:lnSpc>
            </a:pPr>
            <a:endParaRPr lang="fa-IR" dirty="0">
              <a:solidFill>
                <a:schemeClr val="bg1"/>
              </a:solidFill>
              <a:latin typeface="Gulim" panose="020B0600000101010101" pitchFamily="34" charset="-127"/>
              <a:ea typeface="Gulim" panose="020B0600000101010101" pitchFamily="34" charset="-127"/>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3128759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32012" y="1590144"/>
            <a:ext cx="10945906" cy="3197029"/>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Gulim" panose="020B0600000101010101" pitchFamily="34" charset="-127"/>
                <a:ea typeface="Gulim" panose="020B0600000101010101" pitchFamily="34" charset="-127"/>
                <a:cs typeface="IRYekan" panose="02000506000000020002" pitchFamily="2" charset="-78"/>
              </a:rPr>
              <a:t>خلاصه</a:t>
            </a:r>
          </a:p>
          <a:p>
            <a:pPr algn="just" rtl="1" fontAlgn="base">
              <a:lnSpc>
                <a:spcPct val="150000"/>
              </a:lnSpc>
            </a:pPr>
            <a:r>
              <a:rPr lang="fa-IR" dirty="0">
                <a:solidFill>
                  <a:schemeClr val="bg1"/>
                </a:solidFill>
                <a:latin typeface="Gulim" panose="020B0600000101010101" pitchFamily="34" charset="-127"/>
                <a:ea typeface="Gulim" panose="020B0600000101010101" pitchFamily="34" charset="-127"/>
                <a:cs typeface="IRYekan" panose="02000506000000020002" pitchFamily="2" charset="-78"/>
              </a:rPr>
              <a:t>پنل اس ام اس به صاحبان کسب و کار کمک می‌کند تا یک پیامک را برای تعداد زیادی از افراد ارسال کنند. با یک جست و جوی سریع در اینترنت، مجموعه‌ها و شرکت‌های مختلفی را می‌بینید که با ویژگی‌های مختلف، پنل های اس ام اس و سامانه پیامکی گوناگونی را در اختیار شما قرار می‌دهند؛ شما می‌توانید مطابق با نیاز و خواسته خود از آن‌ها استفاده کنید. در این مقاله خصوصیات و ویژگی شرکت فراز اس ام اس، کاوه نگار، فراپیامک، مدیانا اس ام اس، ملی پیامک و </a:t>
            </a:r>
            <a:r>
              <a:rPr lang="en-US" dirty="0">
                <a:solidFill>
                  <a:schemeClr val="bg1"/>
                </a:solidFill>
                <a:latin typeface="Gulim" panose="020B0600000101010101" pitchFamily="34" charset="-127"/>
                <a:ea typeface="Gulim" panose="020B0600000101010101" pitchFamily="34" charset="-127"/>
                <a:cs typeface="IRYekan" panose="02000506000000020002" pitchFamily="2" charset="-78"/>
              </a:rPr>
              <a:t>sms.ir </a:t>
            </a:r>
            <a:r>
              <a:rPr lang="fa-IR" dirty="0">
                <a:solidFill>
                  <a:schemeClr val="bg1"/>
                </a:solidFill>
                <a:latin typeface="Gulim" panose="020B0600000101010101" pitchFamily="34" charset="-127"/>
                <a:ea typeface="Gulim" panose="020B0600000101010101" pitchFamily="34" charset="-127"/>
                <a:cs typeface="IRYekan" panose="02000506000000020002" pitchFamily="2" charset="-78"/>
              </a:rPr>
              <a:t>با یکدیگر بررسی کردیم.</a:t>
            </a:r>
            <a:endParaRPr lang="en-US" dirty="0" smtClean="0">
              <a:solidFill>
                <a:schemeClr val="bg1"/>
              </a:solidFill>
              <a:latin typeface="Gulim" panose="020B0600000101010101" pitchFamily="34" charset="-127"/>
              <a:ea typeface="Gulim" panose="020B0600000101010101" pitchFamily="34" charset="-127"/>
              <a:cs typeface="IRYekan" panose="02000506000000020002" pitchFamily="2" charset="-78"/>
            </a:endParaRPr>
          </a:p>
          <a:p>
            <a:pPr algn="just" rtl="1" fontAlgn="base">
              <a:lnSpc>
                <a:spcPct val="150000"/>
              </a:lnSpc>
            </a:pPr>
            <a:endParaRPr lang="fa-IR" dirty="0">
              <a:solidFill>
                <a:schemeClr val="bg1"/>
              </a:solidFill>
              <a:latin typeface="Gulim" panose="020B0600000101010101" pitchFamily="34" charset="-127"/>
              <a:ea typeface="Gulim" panose="020B0600000101010101" pitchFamily="34" charset="-127"/>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264320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45459" y="1764956"/>
            <a:ext cx="10945906" cy="2666114"/>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1.پنل پیامکی فراز اس ام اس</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اگر شما یک جست و جوی ساده در اینترنت داشته باشید، شرکت‌ها و سامانه‌های مختلفی را می‌بینید که خدمات گوناگونی را در زمینه سامانه پیامکی ارائه می‌دهند. یکی از این سامانه‌ها شرکت فراز اس ام اس است. با توجه به اینکه شما برای داشتن چنین خدماتی باید هزینه کنید، بهتر است در ابتدا به خوبی تحقیق کنید، سپس تصمیم نهایی خود را بگیرید. در بخش بعدی برخی از ویژگی‌ها و مزیت‌های مهم پنل اس ام اس این مجموعه را با یکدیگر بررسی خواهیم کرد.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85989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32012" y="1428779"/>
            <a:ext cx="10945906" cy="4062651"/>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امکان استفاده کاربران از نسخه آزمایشی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این سامانه به کاربران خود اجازه می‌دهد تا با استفاده از نسخه آزمایشی، امکانات و قابلیت‌های مختلف این سامانه را بررسی کنند؛ این کار باعث می‌شود تا مشتریان، با اطمینان کامل از این سامانه و خدمات آن استفاده کنند.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sz="2300" dirty="0" smtClean="0">
                <a:solidFill>
                  <a:srgbClr val="FFDF57"/>
                </a:solidFill>
                <a:latin typeface="IRYekan" panose="02000506000000020002" pitchFamily="2" charset="-78"/>
                <a:cs typeface="IRYekan" panose="02000506000000020002" pitchFamily="2" charset="-78"/>
              </a:rPr>
              <a:t>امکان استفاده از خدمات مختلف</a:t>
            </a:r>
            <a:endParaRPr lang="fa-IR" sz="2300" dirty="0">
              <a:solidFill>
                <a:srgbClr val="FFDF57"/>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این سامانه امکانات مختلفی را برای ارسال پیامک در اختیار مشتریان خود قرار می‌دهد. این امکان برای مشتریان وجود دارد تا بانکی از شماره موبایل‌ها را به تفکیک شهر داشته باشند. اگر فردی به دنبال خط اختصاصی و شماره خاصی می‌گردد، می‌تواند از طریق پنل خود این کار را انجام دهد.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0989533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32012" y="1805297"/>
            <a:ext cx="10945906" cy="2666114"/>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فعال سازی سریع پنل اس ام اس</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گاهی اوقات، زمانی که مشتریان پنلی را خریداری می‌کنند، باید یک بازه طولانی صبر کنند تا پنل برای آن‌ها فعال شود. این سامانه تلاش کرده تا به‌محض خرید، سریعاً پنل برای مشتری فعال شود. هنگامی که شما پنلی را خریداری می‌کنید، به صورت کاملاً خودکار رمز عبور و نام کاربری برای شما ارسال می‌شود. شما می‌توانید از این طریق سریعاً وارد پنل خود شوید. هنگامی که شما مدارک را تأیید کنید، پنل برای شما فعال می‌شود و می‌توانید از خدمات مختلف آن استفاده کنید.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5114946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32012" y="2074238"/>
            <a:ext cx="10945906" cy="2250616"/>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برنامه اندروید ارسال پیامک فراز اس ام اس</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فراز اس ام اس اپلیکیشنی را طراحی کرده است که به مشتریان خود اجازه می‌دهد، خیلی سریع کارهای خود را انجام دهند. این نرم افزار خدمات مختلفی مانند ارسال پیامک به تفکیک شهر یا استان، ارسال پیامک به مخاطبان گوشی، ارسال پیامک بر اساس کد پستی، ارسال پیامک بر اساس مخاطبان دفترچه تلفن، ارسال پیامک بر اساس بانک مشاغل و غیره را در اختیار کاربران خود قرار می‌دهد.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7340805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32012" y="1240520"/>
            <a:ext cx="10945906" cy="4893647"/>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بازگشت وجه در سی روز</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فراز اس ام اس تضمین می‌کند تا در یک بازه سی روزه، در صورت عدم رضایت شما از پنل پیام کوتاه،  وجه شما بازگشت داده شود؛ این امر خیال مشتریان را راحت می‌کند تا بدون هیچ دغدغه‌ای خرید خود را انجام دهند. اگر در زمینه ارسال پیامک ایراد، مشکلی یا خطایی وجود داشته باشد که فراز اس ام اس از عهدهٔ حل آن بر نیاید، مشتریان می‌توانند درخواست بازگشت وجه کنند.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بسته‌های پیامکی مختلف</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پنل اس ام اس این شرکت، بسته‌های پیامکی مختلفی را در نظر گرفته تا نیاز همه کاربران تأمین شود. هر کاربری می‌تواند مطابق با نیاز خود از این بسته‌ها استفاده کند. هر کسب و کاری به تعداد خاصی پیامک احتیاج دارد، به همین علت می‌تواند مطابق با خواسته خود از بسته‌ها، تعرفه‌ها و هزینه‌های مختلف استفاده کند. مشتریان می‌توانند با توجه به نیازی که دارند، پنل خود را ارتقا دهند.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381669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45460" y="1859085"/>
            <a:ext cx="10945906" cy="3116238"/>
          </a:xfrm>
          <a:prstGeom prst="rect">
            <a:avLst/>
          </a:prstGeom>
          <a:noFill/>
        </p:spPr>
        <p:txBody>
          <a:bodyPr wrap="square" rtlCol="0">
            <a:spAutoFit/>
          </a:bodyPr>
          <a:lstStyle/>
          <a:p>
            <a:pPr algn="just" rtl="1" fontAlgn="base">
              <a:lnSpc>
                <a:spcPct val="150000"/>
              </a:lnSpc>
            </a:pPr>
            <a:r>
              <a:rPr lang="fa-IR" sz="2300" dirty="0" smtClean="0">
                <a:solidFill>
                  <a:srgbClr val="FFDF57"/>
                </a:solidFill>
                <a:latin typeface="IRYekan" panose="02000506000000020002" pitchFamily="2" charset="-78"/>
                <a:cs typeface="IRYekan" panose="02000506000000020002" pitchFamily="2" charset="-78"/>
              </a:rPr>
              <a:t>تیم پشتیبانی و مشاوره فروش</a:t>
            </a:r>
            <a:endParaRPr lang="fa-IR" sz="2300" dirty="0">
              <a:solidFill>
                <a:srgbClr val="FFDF57"/>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یکی از دغدغه‌های افراد این است که وقتی از سرویسی استفاده می‌کنند و دچار مشکل می‌شوند، نمی‌دانند باید چگونه یا از چه طریقی مشکل خود را حل کنند! این سامانه با در نظر گرفتن یک تیم پشتیبانی، به مشتریان کمک می‌کند تا وقتی دچار مشکلی شدند، به‌راحتی و با همراهی تیم پشتیبانی مشکل خود را حل کنند. گاهی اوقات افراد نمی‌دانند باید از چه پنلی برای خود استفاده کنند! این سامانه پیامکی با در نظر گرفتن یک تیم فروش، به صاحبان کسب و کار کمک می‌کند تا مطابق با نیازی که دارند از پنل مناسب خود استفاده کنند.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8882485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32012" y="2074238"/>
            <a:ext cx="10945906" cy="1835118"/>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تعرفه‌های مناسب</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اکثر مشتریان علاوه بر کیفیت، به دنبال هزینه مناسب هستند. فراز اس ام اس تلاش کرده تا با کیفیت خوب و هزینه مناسب، نیاز مشتریان خود را تأمین کند؛ البته منظور از هزینه مناسب، تعرفه ارزان نیست. این سامانه تلاش کرده تا با سود کم، خدمات خوبی را در اختیار کاربران خود قرار دهد.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685152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108</TotalTime>
  <Words>2404</Words>
  <Application>Microsoft Office PowerPoint</Application>
  <PresentationFormat>Widescreen</PresentationFormat>
  <Paragraphs>111</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Arial</vt:lpstr>
      <vt:lpstr>IRYekan</vt:lpstr>
      <vt:lpstr>Century Gothic</vt:lpstr>
      <vt:lpstr>Gulim</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dc:creator>
  <cp:lastModifiedBy>Morteza</cp:lastModifiedBy>
  <cp:revision>16</cp:revision>
  <dcterms:created xsi:type="dcterms:W3CDTF">2021-01-26T18:45:23Z</dcterms:created>
  <dcterms:modified xsi:type="dcterms:W3CDTF">2021-02-06T18:52:40Z</dcterms:modified>
</cp:coreProperties>
</file>