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2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IRYekan" panose="020B0604020202020204" charset="-78"/>
      <p:regular r:id="rId26"/>
      <p:bold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1/30/2021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1/30/2021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1/30/2021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1/30/2021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1/30/2021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1/30/2021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1/30/2021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1/30/2021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1/30/2021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1/30/2021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1/30/2021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1/30/2021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1/30/2021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1/30/2021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1/30/2021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1/30/2021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1/30/2021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1/30/2021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45996" cy="6857998"/>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72353" y="1711168"/>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 لیست از نوع شخصیت‌هایی که قرار است وارد سایت شما بشوند، تهیه کنید و طراحی سایت، رنگ بندی سایت و محتوا ، تصاویر، ویدئوها، محتوای متنی و… را مطابق با سلیقه‌ی آن‌ها انجام دهید. بعد از آن لیستی تهیه کنید که مخاطب وقتی وارد سایت شما می‌شود، باید چه چیزهایی ببیند تا زودتر به نیازش برسد؟ امروزه مشتری‌ها وقت ندارند؛ آن‌ها دلشان می‌خواهد زودتر به خواسته‌یشان برسند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تولید محتوا متفاوت فکر کنید، تنها نقطه‌ی شباهت کسب و کارهای بزرگ، متفاوت فکر کردن آنهاست! نوشتن مشخصات محصول، به تنهایی دردی از مشتری دوا نمی‌کند؛ برای مشتری بنویسید که استفاده از این محصول، چه نتایجی برایشان خواهد داشت و کدام نیاز او را برطرف می‌کند؟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329332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مهمترین و اساسی‌ترین موضوع در بازاریابی محتوا، شناختن پرسونای مخاطب شماست؛ مثلا مخاطبین سایت « نی نی سایت » مادرهایی هستند که کودکی در بدو تولد دارند و دوست دارند اطلاعاتی راجع به روش‌های مراقبت از نوزاد خودشان به دست بیاورند. مخاطبین سایت « زومیت » اغلب جوان‌های عاشق تکنولوژی و استارتاپ هستند، که دوست دارند همیشه در جریان جدیدترین اخبار فناوری و استارتاپ‌های خلاقانه باشند .</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113281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45459" y="1348097"/>
            <a:ext cx="10945906" cy="474360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اهداف تولید محتوا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هدف خودتان را از تولید محتوا مشخص کنید. هدف شما می‌تواند یکی از موارد زیر باشد: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سرگرمی: برای مخاطب، جذابیت حسی قوی ایجاد می‌کند که باعث به اشتراک گذاشتن محتوا با دیگر کاربران می‌شود.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آموزش: در این محتوا نکاتی به کاربر آموزش داده می‌شود، که این نوع محتوا هم معمولاً به اشتراک گذاشته می‌شود.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متقاعد کردن: این محتوا کمی احساسی‌تر است و به تدریج ذهنیت مشتری را تغییر می‌دهد و می‌تواند باعث جلب اعتماد کاربر بشود.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تغییر دادن: بیشتر از اینکه احساسی باشد، غیر منطقی محسوب می‌شود؛ در این محتوا یک تغییر به شما پیشنهاد می‌شود. ( در سبک زندگی ، طرز تفکر، کسب و کار و … )</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202852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591671" y="1119497"/>
            <a:ext cx="10945906" cy="4859022"/>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ایده‌هایی برای تولید محتوای جذاب و منحصر به فرد</a:t>
            </a: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1.پاسخ به یک سوال</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پاسخ سوالاتی که افراد از شما می‌پرسند یا برای خود شما پیش می‌آید را در قالب یک مقاله بنویسید؛ این روش، ساده‌ترین روش تولید محتواست، مثلاً اینکه چطور با هویت ایرانی، اپل آیدی بسازیم؟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2.بررسی بهترین‌ها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بهترین‌های مربوط به حوزه‌ی خودتان را لیست و بررسی کنید؛ مثلاً بهترین کتانی‌های مخصوص پیاده روی و دویدن!</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3.بررسی بدترین‌ها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مثلاً بدترین خوراکی‌هایی که می‌توانید برای صبحانه میل کنید.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52125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05118" y="856673"/>
            <a:ext cx="10945906" cy="5078313"/>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4.معرفی مزیت‌های یک سرویس یا یک محصول</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مثلاً با مزیت‌های باور نکردنی جویدن آدامس برای سلامتی، آشنا شوید.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5.چگونگی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مثلاً چگونه ایده خود را بفروشیم</a:t>
            </a:r>
            <a:r>
              <a:rPr lang="fa-IR" dirty="0" smtClean="0">
                <a:solidFill>
                  <a:schemeClr val="bg1"/>
                </a:solidFill>
                <a:latin typeface="IRYekan" panose="02000506000000020002" pitchFamily="2" charset="-78"/>
                <a:cs typeface="IRYekan" panose="02000506000000020002" pitchFamily="2" charset="-78"/>
              </a:rPr>
              <a:t>؟</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چگونه در سفر پول در بیاوریم</a:t>
            </a:r>
            <a:r>
              <a:rPr lang="fa-IR" dirty="0" smtClean="0">
                <a:solidFill>
                  <a:schemeClr val="bg1"/>
                </a:solidFill>
                <a:latin typeface="IRYekan" panose="02000506000000020002" pitchFamily="2" charset="-78"/>
                <a:cs typeface="IRYekan" panose="02000506000000020002" pitchFamily="2" charset="-78"/>
              </a:rPr>
              <a:t>؟</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وبسایت </a:t>
            </a:r>
            <a:r>
              <a:rPr lang="en-US" dirty="0">
                <a:solidFill>
                  <a:schemeClr val="bg1"/>
                </a:solidFill>
                <a:latin typeface="IRYekan" panose="02000506000000020002" pitchFamily="2" charset="-78"/>
                <a:cs typeface="IRYekan" panose="02000506000000020002" pitchFamily="2" charset="-78"/>
              </a:rPr>
              <a:t>How to </a:t>
            </a:r>
            <a:r>
              <a:rPr lang="fa-IR" dirty="0">
                <a:solidFill>
                  <a:schemeClr val="bg1"/>
                </a:solidFill>
                <a:latin typeface="IRYekan" panose="02000506000000020002" pitchFamily="2" charset="-78"/>
                <a:cs typeface="IRYekan" panose="02000506000000020002" pitchFamily="2" charset="-78"/>
              </a:rPr>
              <a:t>پر از این نوع محتواست.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6.مصاحبه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می‌توانید از مصاحبه‌ی ترجمه شده استفاده کنید یا خودتان با افراد مشهور مصاحبه کنید؛ مثلاً مصاحبه‌ی خواندنی با بیل </a:t>
            </a:r>
            <a:r>
              <a:rPr lang="fa-IR" dirty="0" smtClean="0">
                <a:solidFill>
                  <a:schemeClr val="bg1"/>
                </a:solidFill>
                <a:latin typeface="IRYekan" panose="02000506000000020002" pitchFamily="2" charset="-78"/>
                <a:cs typeface="IRYekan" panose="02000506000000020002" pitchFamily="2" charset="-78"/>
              </a:rPr>
              <a:t>گیتس</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مصاحبه با جواد شکوری، بنیانگذار آپارات</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80276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061373"/>
            <a:ext cx="10945906" cy="4662815"/>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7.داستان موفقیت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مثلاً داستان موفقیت مک </a:t>
            </a:r>
            <a:r>
              <a:rPr lang="fa-IR" dirty="0" smtClean="0">
                <a:solidFill>
                  <a:schemeClr val="bg1"/>
                </a:solidFill>
                <a:latin typeface="IRYekan" panose="02000506000000020002" pitchFamily="2" charset="-78"/>
                <a:cs typeface="IRYekan" panose="02000506000000020002" pitchFamily="2" charset="-78"/>
              </a:rPr>
              <a:t>دونالد</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داستان موفقیت حسام آرمان دهی در کافه </a:t>
            </a:r>
            <a:r>
              <a:rPr lang="fa-IR" dirty="0" smtClean="0">
                <a:solidFill>
                  <a:schemeClr val="bg1"/>
                </a:solidFill>
                <a:latin typeface="IRYekan" panose="02000506000000020002" pitchFamily="2" charset="-78"/>
                <a:cs typeface="IRYekan" panose="02000506000000020002" pitchFamily="2" charset="-78"/>
              </a:rPr>
              <a:t>بازار</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8.داستان شکست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داستان شکست کسب و کارهای بزرگ یا افراد مشهور را تعریف کنید؛ مثلاً داستان شکست </a:t>
            </a:r>
            <a:r>
              <a:rPr lang="fa-IR" dirty="0" smtClean="0">
                <a:solidFill>
                  <a:schemeClr val="bg1"/>
                </a:solidFill>
                <a:latin typeface="IRYekan" panose="02000506000000020002" pitchFamily="2" charset="-78"/>
                <a:cs typeface="IRYekan" panose="02000506000000020002" pitchFamily="2" charset="-78"/>
              </a:rPr>
              <a:t>بامیلو</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داستان شکست نوکیا</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9.معرفی فیلم</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فیلم‌هایی که مربوط به حوزه‌ی شماست را معرفی کنید؛ مثلا ۱۸ فیلمی که هر کارآفرین باید </a:t>
            </a:r>
            <a:r>
              <a:rPr lang="fa-IR" dirty="0" smtClean="0">
                <a:solidFill>
                  <a:schemeClr val="bg1"/>
                </a:solidFill>
                <a:latin typeface="IRYekan" panose="02000506000000020002" pitchFamily="2" charset="-78"/>
                <a:cs typeface="IRYekan" panose="02000506000000020002" pitchFamily="2" charset="-78"/>
              </a:rPr>
              <a:t>ببیند</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۵۰ فیلم کلاسیکی که هر زن باید تماشا کند.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82319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58907" y="1405280"/>
            <a:ext cx="10945906" cy="4212692"/>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10.معرفی کتاب</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کتاب‌های مفید در حوزه خودتان را لیست و بررسی کنید؛ مثلاً معرفی کتاب‌های مفید روانشناسی یا کتاب‌هایی که همه کارآفرینان باید بخوانند.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11.اخبار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خبرهای مهم در حوزه‌ی کاری خودتان را بنویسید؛ مثلا لامبورگینی از شاهکار نسل آینده‌ی خود رونمایی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12.گزارش رویدادها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از رویدادهای حوزه خودتان گزارش تهیه کنید؛ مثلاً گزارش زومیت از مراسم رونمایی آیفون ۱۱</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500152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72353" y="1496015"/>
            <a:ext cx="10945906" cy="3797193"/>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13.راهنما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 راهنمای با حوصله و قدم به قدم برای سرویس‌ها و ابزارهای مختلف بنویسید؛ مثل راهنمای جامع خرید مایکروویو.</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14.چک لیست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 چک لیست برای کارهای مربوط به حوزه‌ی خودتان تهیه کنید؛ مثلاً چک لیست مراسم عروسی.</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15.معرفی ابزار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ابزارهای کاربردی آنلاین و آفلاین حوزه‌ی خودتان را معرفی کنید؛ مثلاً ۱۰ اپلیکیشن برتر تمرینات ورزشی.</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102722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72353" y="1146391"/>
            <a:ext cx="10945906" cy="4628190"/>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16.اینفوگرافیک</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سریع ترین راه انتقال اطلاعات، که بیشتر برای مقالات آماری استفاده می‌شود و مقالاتی که در آن‌ها تمرکز روی آمار و ارقام است؛ مثلاً کاربران ۱۰ شبکه‌ی اجتماعی محبوب.</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17.شوخی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خودتان یا کسب و کارتان در راستای عرف و قوانین، شوخی کنید؛ مثلاً نگاهی به برخی از بزرگترین سوتی‌های تاریخ سینما.</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18.معرفی شخصیت‌ها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می‌تواند بیوگرافی باشد یا بررسی عادات و نگرش‌ها؛ مثلا زندگینامه علی اکبر رفوگران، موسس کارخانه تولید خودکار بیک.</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48227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18565" y="1953214"/>
            <a:ext cx="10945906" cy="2135200"/>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19.آموزش</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فیلم یا متن آموزشی کاربردی تولید کنید؛ مثلا فیلم آموزش ساخت اوریگامی گل کاغذی.</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20.مسابقه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سایت یا شبکه‌های اجتماعی یا هر دو، مسابقه برگزار کنید؛ مثلا مسابقه هایکو کتاب دیجی کالا.</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462992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18565" y="1904925"/>
            <a:ext cx="10945906" cy="198515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تولید محتوا و نکات طلایی در مورد آن که حتما باید بدانید</a:t>
            </a:r>
            <a:r>
              <a:rPr lang="fa-IR" sz="2800" dirty="0" smtClean="0">
                <a:solidFill>
                  <a:srgbClr val="FFDF57"/>
                </a:solidFill>
                <a:latin typeface="IRYekan" panose="02000506000000020002" pitchFamily="2" charset="-78"/>
                <a:cs typeface="IRYekan" panose="02000506000000020002" pitchFamily="2" charset="-78"/>
              </a:rPr>
              <a:t>!</a:t>
            </a:r>
            <a:endParaRPr lang="en-US" sz="2800" dirty="0" smtClean="0">
              <a:solidFill>
                <a:srgbClr val="FFDF57"/>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فضای مجازی کسی برنده است، که تولید محتوای بهتری داشته باشد؛ یعنی به خوبی مخاطب خود را بشناسد و مطابق میل و سلیقه‌ی او تولید محتوا کند. بدون خلاقیت لازم برای تولید محتوا، سایت و شبکه‌ی اجتماعی شما شانسی برای جذب مخاطب ندارد. به قول بیل گیتس: « محتوا پادشاه است! </a:t>
            </a:r>
            <a:r>
              <a:rPr lang="fa-IR" dirty="0" smtClean="0">
                <a:solidFill>
                  <a:schemeClr val="bg1"/>
                </a:solidFill>
                <a:latin typeface="IRYekan" panose="02000506000000020002" pitchFamily="2" charset="-78"/>
                <a:cs typeface="IRYekan" panose="02000506000000020002" pitchFamily="2" charset="-78"/>
              </a:rPr>
              <a:t>»</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61718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064624" y="2074238"/>
            <a:ext cx="5513294" cy="240065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چهار اصل اساسی در تولید محتوا</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.1</a:t>
            </a:r>
            <a:r>
              <a:rPr lang="fa-IR" dirty="0" smtClean="0">
                <a:solidFill>
                  <a:schemeClr val="bg1"/>
                </a:solidFill>
                <a:latin typeface="IRYekan" panose="02000506000000020002" pitchFamily="2" charset="-78"/>
                <a:cs typeface="IRYekan" panose="02000506000000020002" pitchFamily="2" charset="-78"/>
              </a:rPr>
              <a:t>دقیقا </a:t>
            </a:r>
            <a:r>
              <a:rPr lang="fa-IR" dirty="0">
                <a:solidFill>
                  <a:schemeClr val="bg1"/>
                </a:solidFill>
                <a:latin typeface="IRYekan" panose="02000506000000020002" pitchFamily="2" charset="-78"/>
                <a:cs typeface="IRYekan" panose="02000506000000020002" pitchFamily="2" charset="-78"/>
              </a:rPr>
              <a:t>بدانید که برای چه کسی می‌نویسید!</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.2</a:t>
            </a:r>
            <a:r>
              <a:rPr lang="fa-IR" dirty="0" smtClean="0">
                <a:solidFill>
                  <a:schemeClr val="bg1"/>
                </a:solidFill>
                <a:latin typeface="IRYekan" panose="02000506000000020002" pitchFamily="2" charset="-78"/>
                <a:cs typeface="IRYekan" panose="02000506000000020002" pitchFamily="2" charset="-78"/>
              </a:rPr>
              <a:t>دقیقا </a:t>
            </a:r>
            <a:r>
              <a:rPr lang="fa-IR" dirty="0">
                <a:solidFill>
                  <a:schemeClr val="bg1"/>
                </a:solidFill>
                <a:latin typeface="IRYekan" panose="02000506000000020002" pitchFamily="2" charset="-78"/>
                <a:cs typeface="IRYekan" panose="02000506000000020002" pitchFamily="2" charset="-78"/>
              </a:rPr>
              <a:t>بدانید که چه چیزی می‌نویسید!</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.3</a:t>
            </a:r>
            <a:r>
              <a:rPr lang="fa-IR" dirty="0" smtClean="0">
                <a:solidFill>
                  <a:schemeClr val="bg1"/>
                </a:solidFill>
                <a:latin typeface="IRYekan" panose="02000506000000020002" pitchFamily="2" charset="-78"/>
                <a:cs typeface="IRYekan" panose="02000506000000020002" pitchFamily="2" charset="-78"/>
              </a:rPr>
              <a:t>بدانید </a:t>
            </a:r>
            <a:r>
              <a:rPr lang="fa-IR" dirty="0">
                <a:solidFill>
                  <a:schemeClr val="bg1"/>
                </a:solidFill>
                <a:latin typeface="IRYekan" panose="02000506000000020002" pitchFamily="2" charset="-78"/>
                <a:cs typeface="IRYekan" panose="02000506000000020002" pitchFamily="2" charset="-78"/>
              </a:rPr>
              <a:t>که چگونه باید بنویسید!</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.4</a:t>
            </a:r>
            <a:r>
              <a:rPr lang="fa-IR" dirty="0" smtClean="0">
                <a:solidFill>
                  <a:schemeClr val="bg1"/>
                </a:solidFill>
                <a:latin typeface="IRYekan" panose="02000506000000020002" pitchFamily="2" charset="-78"/>
                <a:cs typeface="IRYekan" panose="02000506000000020002" pitchFamily="2" charset="-78"/>
              </a:rPr>
              <a:t>توجه </a:t>
            </a:r>
            <a:r>
              <a:rPr lang="fa-IR" dirty="0">
                <a:solidFill>
                  <a:schemeClr val="bg1"/>
                </a:solidFill>
                <a:latin typeface="IRYekan" panose="02000506000000020002" pitchFamily="2" charset="-78"/>
                <a:cs typeface="IRYekan" panose="02000506000000020002" pitchFamily="2" charset="-78"/>
              </a:rPr>
              <a:t>کنید که محتوا را کجا باید منتشر کنید!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28" y="1803419"/>
            <a:ext cx="5427796" cy="3620340"/>
          </a:xfrm>
          <a:prstGeom prst="rect">
            <a:avLst/>
          </a:prstGeom>
        </p:spPr>
      </p:pic>
    </p:spTree>
    <p:extLst>
      <p:ext uri="{BB962C8B-B14F-4D97-AF65-F5344CB8AC3E}">
        <p14:creationId xmlns:p14="http://schemas.microsoft.com/office/powerpoint/2010/main" val="4201964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58906" y="1576697"/>
            <a:ext cx="10945906" cy="3877985"/>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بازاریابی محتوا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نوعی بازاریابی است که به فرآیند تولید و اشتراک گذاری محتوا گفته می‌شود و منجر به حفظ مشتری‌های قبلی و به دست آوردن مشتری‌های جدید، خواهد شد؛ یعنی با تولید محتوای ارزشمند، مشتری‌ها تشویق به تعامل با یک برند می‌شوند.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800" dirty="0" smtClean="0">
                <a:solidFill>
                  <a:srgbClr val="FFDF57"/>
                </a:solidFill>
                <a:latin typeface="IRYekan" panose="02000506000000020002" pitchFamily="2" charset="-78"/>
                <a:cs typeface="IRYekan" panose="02000506000000020002" pitchFamily="2" charset="-78"/>
              </a:rPr>
              <a:t>فرایند بازاریابی محتوا</a:t>
            </a:r>
            <a:endParaRPr lang="fa-IR" sz="2800" dirty="0">
              <a:solidFill>
                <a:srgbClr val="FFDF57"/>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تشکیل شده از تولید و انتشار و ترویج محتوای خاص، با هدف بازاریابی است. بازاریابی محتوا، به شما کمک می‌کند تا فروش خودتان را به مقدار زیادی افزایش بدهید.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13804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تولید محتوای ویدئویی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اغلب اشخاص، به شدت دیداری هستند. ۹۵ درصد از تاثیر اولیه‌ای که روی شخص دیگری می گذارید، به وسیله‌ی تصویر است. بیش از ۷۰ درصد از آموخته‌ها و تجربیات، از طریق چشم به دست می‌آید. به کمک ویدئو مارکتینگ، می‌توانید محصولات و خدمات را به صورت تصویری، به مشتریان معرفی کنید. شما می توانید احساسات مختلف را در قالب ویدئو، به کاربران منتقل کنید.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494203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45459" y="680500"/>
            <a:ext cx="10945906" cy="5874685"/>
          </a:xfrm>
          <a:prstGeom prst="rect">
            <a:avLst/>
          </a:prstGeom>
          <a:noFill/>
        </p:spPr>
        <p:txBody>
          <a:bodyPr wrap="square" rtlCol="0">
            <a:spAutoFit/>
          </a:bodyPr>
          <a:lstStyle/>
          <a:p>
            <a:pPr algn="just" rtl="1" fontAlgn="base">
              <a:lnSpc>
                <a:spcPct val="150000"/>
              </a:lnSpc>
            </a:pPr>
            <a:r>
              <a:rPr lang="fa-IR" dirty="0">
                <a:solidFill>
                  <a:srgbClr val="FFDF57"/>
                </a:solidFill>
                <a:latin typeface="IRYekan" panose="02000506000000020002" pitchFamily="2" charset="-78"/>
                <a:cs typeface="IRYekan" panose="02000506000000020002" pitchFamily="2" charset="-78"/>
              </a:rPr>
              <a:t>تجهیزات مورد نیاز برای ضبط محتوای ویدیویی</a:t>
            </a: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۱</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دوربین</a:t>
            </a:r>
            <a:r>
              <a:rPr lang="en-US" dirty="0">
                <a:solidFill>
                  <a:schemeClr val="bg1"/>
                </a:solidFill>
                <a:latin typeface="IRYekan" panose="02000506000000020002" pitchFamily="2" charset="-78"/>
                <a:cs typeface="IRYekan" panose="02000506000000020002" pitchFamily="2" charset="-78"/>
              </a:rPr>
              <a:t>DSLR، </a:t>
            </a:r>
            <a:r>
              <a:rPr lang="fa-IR" dirty="0">
                <a:solidFill>
                  <a:schemeClr val="bg1"/>
                </a:solidFill>
                <a:latin typeface="IRYekan" panose="02000506000000020002" pitchFamily="2" charset="-78"/>
                <a:cs typeface="IRYekan" panose="02000506000000020002" pitchFamily="2" charset="-78"/>
              </a:rPr>
              <a:t>دوربین کامپکت، موبایل ( برای شروع موبایل کافی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۲</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پایه‌ی </a:t>
            </a:r>
            <a:r>
              <a:rPr lang="fa-IR" dirty="0">
                <a:solidFill>
                  <a:schemeClr val="bg1"/>
                </a:solidFill>
                <a:latin typeface="IRYekan" panose="02000506000000020002" pitchFamily="2" charset="-78"/>
                <a:cs typeface="IRYekan" panose="02000506000000020002" pitchFamily="2" charset="-78"/>
              </a:rPr>
              <a:t>دوربین (اگر از موبایل برای فیلمبرداری استفاده می‌کنید، باید گیره مونوپاد را جداگانه تهیه و به پایه وصل 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۳</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تجهیزات </a:t>
            </a:r>
            <a:r>
              <a:rPr lang="fa-IR" dirty="0">
                <a:solidFill>
                  <a:schemeClr val="bg1"/>
                </a:solidFill>
                <a:latin typeface="IRYekan" panose="02000506000000020002" pitchFamily="2" charset="-78"/>
                <a:cs typeface="IRYekan" panose="02000506000000020002" pitchFamily="2" charset="-78"/>
              </a:rPr>
              <a:t>ضبط صدا (برای شروع می‌توانید از میکروفون‌های </a:t>
            </a:r>
            <a:r>
              <a:rPr lang="en-US" dirty="0" err="1">
                <a:solidFill>
                  <a:schemeClr val="bg1"/>
                </a:solidFill>
                <a:latin typeface="IRYekan" panose="02000506000000020002" pitchFamily="2" charset="-78"/>
                <a:cs typeface="IRYekan" panose="02000506000000020002" pitchFamily="2" charset="-78"/>
              </a:rPr>
              <a:t>Boya</a:t>
            </a:r>
            <a:r>
              <a:rPr lang="en-US" dirty="0">
                <a:solidFill>
                  <a:schemeClr val="bg1"/>
                </a:solidFill>
                <a:latin typeface="IRYekan" panose="02000506000000020002" pitchFamily="2" charset="-78"/>
                <a:cs typeface="IRYekan" panose="02000506000000020002" pitchFamily="2" charset="-78"/>
              </a:rPr>
              <a:t> </a:t>
            </a:r>
            <a:r>
              <a:rPr lang="fa-IR" dirty="0">
                <a:solidFill>
                  <a:schemeClr val="bg1"/>
                </a:solidFill>
                <a:latin typeface="IRYekan" panose="02000506000000020002" pitchFamily="2" charset="-78"/>
                <a:cs typeface="IRYekan" panose="02000506000000020002" pitchFamily="2" charset="-78"/>
              </a:rPr>
              <a:t>استفاده کنید و بعدها می‌توانید تجهیزات استودیویی تهیه 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۴</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پرده‌ی </a:t>
            </a:r>
            <a:r>
              <a:rPr lang="fa-IR" dirty="0">
                <a:solidFill>
                  <a:schemeClr val="bg1"/>
                </a:solidFill>
                <a:latin typeface="IRYekan" panose="02000506000000020002" pitchFamily="2" charset="-78"/>
                <a:cs typeface="IRYekan" panose="02000506000000020002" pitchFamily="2" charset="-78"/>
              </a:rPr>
              <a:t>کروماکی (پرده‌ی سبز)</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۵</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تجهیزات </a:t>
            </a:r>
            <a:r>
              <a:rPr lang="fa-IR" dirty="0">
                <a:solidFill>
                  <a:schemeClr val="bg1"/>
                </a:solidFill>
                <a:latin typeface="IRYekan" panose="02000506000000020002" pitchFamily="2" charset="-78"/>
                <a:cs typeface="IRYekan" panose="02000506000000020002" pitchFamily="2" charset="-78"/>
              </a:rPr>
              <a:t>نور (برای شروع می‌توانید از ۳ تا لامپ کم مصرف یا ال ای دی، که در سمت چپ، راست و روبه روی صورت شما نصب می‌شوند، استفاده کنید. اگر نور محیط مناسب باشد، می‌توانید بدون لامپ هم فیلم ضبط کنید، بعدها باید سافت باکس تهیه کنید.)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621329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447725"/>
            <a:ext cx="10945906" cy="3231654"/>
          </a:xfrm>
          <a:prstGeom prst="rect">
            <a:avLst/>
          </a:prstGeom>
          <a:noFill/>
        </p:spPr>
        <p:txBody>
          <a:bodyPr wrap="square" rtlCol="0">
            <a:spAutoFit/>
          </a:bodyPr>
          <a:lstStyle/>
          <a:p>
            <a:pPr algn="just" rtl="1" fontAlgn="base">
              <a:lnSpc>
                <a:spcPct val="150000"/>
              </a:lnSpc>
            </a:pPr>
            <a:r>
              <a:rPr lang="fa-IR" sz="2800" dirty="0" smtClean="0">
                <a:solidFill>
                  <a:srgbClr val="FFDF57"/>
                </a:solidFill>
                <a:latin typeface="IRYekan" panose="02000506000000020002" pitchFamily="2" charset="-78"/>
                <a:cs typeface="IRYekan" panose="02000506000000020002" pitchFamily="2" charset="-78"/>
              </a:rPr>
              <a:t>نکات </a:t>
            </a:r>
            <a:r>
              <a:rPr lang="fa-IR" sz="2800" dirty="0">
                <a:solidFill>
                  <a:srgbClr val="FFDF57"/>
                </a:solidFill>
                <a:latin typeface="IRYekan" panose="02000506000000020002" pitchFamily="2" charset="-78"/>
                <a:cs typeface="IRYekan" panose="02000506000000020002" pitchFamily="2" charset="-78"/>
              </a:rPr>
              <a:t>مهم در تولید محتوا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مخاطبین خود را کاملاً بشناسید. تحقیق کنید که مخاطب شما چه متن‌ها و تصاویری را می‌پسندد؟ از چه رنگ‌هایی خوشش می‌آید؟ چرا باید مطالب شما را دنبال کند؟ مطالب شما کدام نیاز او را پاسخ می‌دهد؟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محتوا را مطابق با سلیقه‌ی مخاطب خود بنویسید و همیشه بازخورد بگیرید.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دائماً آمار وب سایت یا اینستاگرام خود را تحلیل کنید و ببینید که آیا مخاطب با شما تعامل دارد یا خیر؟</a:t>
            </a:r>
            <a:endParaRPr lang="fa-IR" i="0" dirty="0">
              <a:solidFill>
                <a:schemeClr val="bg1"/>
              </a:solidFill>
              <a:effectLst/>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28226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420941"/>
            <a:ext cx="10945906" cy="3947234"/>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سه راه برای تولید محتوای سایت وجود دارد:</a:t>
            </a:r>
          </a:p>
          <a:p>
            <a:pPr algn="just" rtl="1" fontAlgn="base">
              <a:lnSpc>
                <a:spcPct val="150000"/>
              </a:lnSpc>
            </a:pPr>
            <a:r>
              <a:rPr lang="fa-IR" dirty="0" smtClean="0">
                <a:solidFill>
                  <a:schemeClr val="accent2"/>
                </a:solidFill>
                <a:latin typeface="IRYekan" panose="02000506000000020002" pitchFamily="2" charset="-78"/>
                <a:cs typeface="IRYekan" panose="02000506000000020002" pitchFamily="2" charset="-78"/>
              </a:rPr>
              <a:t>۱</a:t>
            </a:r>
            <a:r>
              <a:rPr lang="en-US" dirty="0" smtClean="0">
                <a:solidFill>
                  <a:schemeClr val="accent2"/>
                </a:solidFill>
                <a:latin typeface="IRYekan" panose="02000506000000020002" pitchFamily="2" charset="-78"/>
                <a:cs typeface="IRYekan" panose="02000506000000020002" pitchFamily="2" charset="-78"/>
              </a:rPr>
              <a:t>-</a:t>
            </a:r>
            <a:r>
              <a:rPr lang="fa-IR" dirty="0" smtClean="0">
                <a:solidFill>
                  <a:schemeClr val="accent2"/>
                </a:solidFill>
                <a:latin typeface="IRYekan" panose="02000506000000020002" pitchFamily="2" charset="-78"/>
                <a:cs typeface="IRYekan" panose="02000506000000020002" pitchFamily="2" charset="-78"/>
              </a:rPr>
              <a:t>ترجمه‌ی </a:t>
            </a:r>
            <a:r>
              <a:rPr lang="fa-IR" dirty="0">
                <a:solidFill>
                  <a:schemeClr val="accent2"/>
                </a:solidFill>
                <a:latin typeface="IRYekan" panose="02000506000000020002" pitchFamily="2" charset="-78"/>
                <a:cs typeface="IRYekan" panose="02000506000000020002" pitchFamily="2" charset="-78"/>
              </a:rPr>
              <a:t>محتوا: </a:t>
            </a:r>
            <a:r>
              <a:rPr lang="fa-IR" dirty="0">
                <a:solidFill>
                  <a:schemeClr val="bg1"/>
                </a:solidFill>
                <a:latin typeface="IRYekan" panose="02000506000000020002" pitchFamily="2" charset="-78"/>
                <a:cs typeface="IRYekan" panose="02000506000000020002" pitchFamily="2" charset="-78"/>
              </a:rPr>
              <a:t>که یکی از بهترین گزینه هاست و گوگل، این نوع محتواها را دوست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accent2"/>
                </a:solidFill>
                <a:latin typeface="IRYekan" panose="02000506000000020002" pitchFamily="2" charset="-78"/>
                <a:cs typeface="IRYekan" panose="02000506000000020002" pitchFamily="2" charset="-78"/>
              </a:rPr>
              <a:t>۲</a:t>
            </a:r>
            <a:r>
              <a:rPr lang="en-US" dirty="0" smtClean="0">
                <a:solidFill>
                  <a:schemeClr val="accent2"/>
                </a:solidFill>
                <a:latin typeface="IRYekan" panose="02000506000000020002" pitchFamily="2" charset="-78"/>
                <a:cs typeface="IRYekan" panose="02000506000000020002" pitchFamily="2" charset="-78"/>
              </a:rPr>
              <a:t>-</a:t>
            </a:r>
            <a:r>
              <a:rPr lang="fa-IR" dirty="0" smtClean="0">
                <a:solidFill>
                  <a:schemeClr val="accent2"/>
                </a:solidFill>
                <a:latin typeface="IRYekan" panose="02000506000000020002" pitchFamily="2" charset="-78"/>
                <a:cs typeface="IRYekan" panose="02000506000000020002" pitchFamily="2" charset="-78"/>
              </a:rPr>
              <a:t>بازنویسی </a:t>
            </a:r>
            <a:r>
              <a:rPr lang="fa-IR" dirty="0">
                <a:solidFill>
                  <a:schemeClr val="accent2"/>
                </a:solidFill>
                <a:latin typeface="IRYekan" panose="02000506000000020002" pitchFamily="2" charset="-78"/>
                <a:cs typeface="IRYekan" panose="02000506000000020002" pitchFamily="2" charset="-78"/>
              </a:rPr>
              <a:t>محتوا: </a:t>
            </a:r>
            <a:r>
              <a:rPr lang="fa-IR" dirty="0">
                <a:solidFill>
                  <a:schemeClr val="bg1"/>
                </a:solidFill>
                <a:latin typeface="IRYekan" panose="02000506000000020002" pitchFamily="2" charset="-78"/>
                <a:cs typeface="IRYekan" panose="02000506000000020002" pitchFamily="2" charset="-78"/>
              </a:rPr>
              <a:t>در این روش می‌توانید حداقل پنج مقاله را مطالعه کنید و سپس برداشت خود از آن‌ها را به صورت مقاله‌های جدید بنویسید.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accent2"/>
                </a:solidFill>
                <a:latin typeface="IRYekan" panose="02000506000000020002" pitchFamily="2" charset="-78"/>
                <a:cs typeface="IRYekan" panose="02000506000000020002" pitchFamily="2" charset="-78"/>
              </a:rPr>
              <a:t>۳</a:t>
            </a:r>
            <a:r>
              <a:rPr lang="en-US" dirty="0" smtClean="0">
                <a:solidFill>
                  <a:schemeClr val="accent2"/>
                </a:solidFill>
                <a:latin typeface="IRYekan" panose="02000506000000020002" pitchFamily="2" charset="-78"/>
                <a:cs typeface="IRYekan" panose="02000506000000020002" pitchFamily="2" charset="-78"/>
              </a:rPr>
              <a:t>-</a:t>
            </a:r>
            <a:r>
              <a:rPr lang="fa-IR" dirty="0" smtClean="0">
                <a:solidFill>
                  <a:schemeClr val="accent2"/>
                </a:solidFill>
                <a:latin typeface="IRYekan" panose="02000506000000020002" pitchFamily="2" charset="-78"/>
                <a:cs typeface="IRYekan" panose="02000506000000020002" pitchFamily="2" charset="-78"/>
              </a:rPr>
              <a:t>تالیف </a:t>
            </a:r>
            <a:r>
              <a:rPr lang="fa-IR" dirty="0">
                <a:solidFill>
                  <a:schemeClr val="accent2"/>
                </a:solidFill>
                <a:latin typeface="IRYekan" panose="02000506000000020002" pitchFamily="2" charset="-78"/>
                <a:cs typeface="IRYekan" panose="02000506000000020002" pitchFamily="2" charset="-78"/>
              </a:rPr>
              <a:t>محتوا: </a:t>
            </a:r>
            <a:r>
              <a:rPr lang="fa-IR" dirty="0">
                <a:solidFill>
                  <a:schemeClr val="bg1"/>
                </a:solidFill>
                <a:latin typeface="IRYekan" panose="02000506000000020002" pitchFamily="2" charset="-78"/>
                <a:cs typeface="IRYekan" panose="02000506000000020002" pitchFamily="2" charset="-78"/>
              </a:rPr>
              <a:t>در این روش، شما دانش و تجربیات خودتان را در مورد یک موضوع، در قالب یک مقاله می‌نویسید.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70820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18565" y="1488176"/>
            <a:ext cx="10945906" cy="3831818"/>
          </a:xfrm>
          <a:prstGeom prst="rect">
            <a:avLst/>
          </a:prstGeom>
          <a:noFill/>
        </p:spPr>
        <p:txBody>
          <a:bodyPr wrap="square" rtlCol="0">
            <a:spAutoFit/>
          </a:bodyPr>
          <a:lstStyle/>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روش‌های </a:t>
            </a:r>
            <a:r>
              <a:rPr lang="fa-IR" dirty="0">
                <a:solidFill>
                  <a:schemeClr val="bg1"/>
                </a:solidFill>
                <a:latin typeface="IRYekan" panose="02000506000000020002" pitchFamily="2" charset="-78"/>
                <a:cs typeface="IRYekan" panose="02000506000000020002" pitchFamily="2" charset="-78"/>
              </a:rPr>
              <a:t>۱ و ۳ بهترین حالت تولید محتوا برای سایت هستند. شما می‌توانید مقاله‌ها را خودتان بنویسید یا اینکه نوشتن آن‌ها را به شرکت‌های تولید محتوا بسپارید که البته، مقاله‌ای که خودتان می‌نویسید برای کاربر جذاب‌تر و مفید‌تر خواهد بود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هم قصد دارید نوشتن محتوای سایت خودتان را برون سپاری کنید، در اینجا بهترین روش‌ها را برای اینکار به شما معرفی می‌کنیم.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۱</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نویسندگانی </a:t>
            </a:r>
            <a:r>
              <a:rPr lang="fa-IR" dirty="0">
                <a:solidFill>
                  <a:schemeClr val="bg1"/>
                </a:solidFill>
                <a:latin typeface="IRYekan" panose="02000506000000020002" pitchFamily="2" charset="-78"/>
                <a:cs typeface="IRYekan" panose="02000506000000020002" pitchFamily="2" charset="-78"/>
              </a:rPr>
              <a:t>که در سایت‌های « </a:t>
            </a:r>
            <a:r>
              <a:rPr lang="en-US" dirty="0">
                <a:solidFill>
                  <a:schemeClr val="bg1"/>
                </a:solidFill>
                <a:latin typeface="IRYekan" panose="02000506000000020002" pitchFamily="2" charset="-78"/>
                <a:cs typeface="IRYekan" panose="02000506000000020002" pitchFamily="2" charset="-78"/>
              </a:rPr>
              <a:t>anjammidam.com» </a:t>
            </a:r>
            <a:r>
              <a:rPr lang="fa-IR" dirty="0">
                <a:solidFill>
                  <a:schemeClr val="bg1"/>
                </a:solidFill>
                <a:latin typeface="IRYekan" panose="02000506000000020002" pitchFamily="2" charset="-78"/>
                <a:cs typeface="IRYekan" panose="02000506000000020002" pitchFamily="2" charset="-78"/>
              </a:rPr>
              <a:t>و « </a:t>
            </a:r>
            <a:r>
              <a:rPr lang="en-US" dirty="0">
                <a:solidFill>
                  <a:schemeClr val="bg1"/>
                </a:solidFill>
                <a:latin typeface="IRYekan" panose="02000506000000020002" pitchFamily="2" charset="-78"/>
                <a:cs typeface="IRYekan" panose="02000506000000020002" pitchFamily="2" charset="-78"/>
              </a:rPr>
              <a:t>ponisha.ir» </a:t>
            </a:r>
            <a:r>
              <a:rPr lang="fa-IR" dirty="0">
                <a:solidFill>
                  <a:schemeClr val="bg1"/>
                </a:solidFill>
                <a:latin typeface="IRYekan" panose="02000506000000020002" pitchFamily="2" charset="-78"/>
                <a:cs typeface="IRYekan" panose="02000506000000020002" pitchFamily="2" charset="-78"/>
              </a:rPr>
              <a:t>مشغول به کار هستند. در قسمت زیر، لیست بهترین نویسندگان سایت «انجام میدم» وجود دارد که هر لحظه به روز می‌شود و با کلیک روی هر کدام، می‌توانید با آن‌ها ارتباط برقرار کنید:</a:t>
            </a:r>
            <a:endParaRPr lang="fa-IR" i="0" dirty="0">
              <a:solidFill>
                <a:schemeClr val="bg1"/>
              </a:solidFill>
              <a:effectLst/>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752810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58906" y="1294310"/>
            <a:ext cx="10945906" cy="5078313"/>
          </a:xfrm>
          <a:prstGeom prst="rect">
            <a:avLst/>
          </a:prstGeom>
          <a:noFill/>
        </p:spPr>
        <p:txBody>
          <a:bodyPr wrap="square" rtlCol="0">
            <a:spAutoFit/>
          </a:bodyPr>
          <a:lstStyle/>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۲</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وب </a:t>
            </a:r>
            <a:r>
              <a:rPr lang="fa-IR" dirty="0">
                <a:solidFill>
                  <a:schemeClr val="bg1"/>
                </a:solidFill>
                <a:latin typeface="IRYekan" panose="02000506000000020002" pitchFamily="2" charset="-78"/>
                <a:cs typeface="IRYekan" panose="02000506000000020002" pitchFamily="2" charset="-78"/>
              </a:rPr>
              <a:t>سایت نویسش که کیفیت و دانش مناسبی در تولید محتوا دارند و با کلیک روی لینک زیر، می‌توانید وارد این سایت شوید: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nevisesh.com</a:t>
            </a: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۳</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شرکت </a:t>
            </a:r>
            <a:r>
              <a:rPr lang="fa-IR" dirty="0">
                <a:solidFill>
                  <a:schemeClr val="bg1"/>
                </a:solidFill>
                <a:latin typeface="IRYekan" panose="02000506000000020002" pitchFamily="2" charset="-78"/>
                <a:cs typeface="IRYekan" panose="02000506000000020002" pitchFamily="2" charset="-78"/>
              </a:rPr>
              <a:t>آریا فن که می‌توانید با کلیک روی لینک زیر، وارد وبسایتشان شوید و با کد معرف 2453 ، ثبت سفارش 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aryafan.com</a:t>
            </a: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۴</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استخدام </a:t>
            </a:r>
            <a:r>
              <a:rPr lang="fa-IR" dirty="0">
                <a:solidFill>
                  <a:schemeClr val="bg1"/>
                </a:solidFill>
                <a:latin typeface="IRYekan" panose="02000506000000020002" pitchFamily="2" charset="-78"/>
                <a:cs typeface="IRYekan" panose="02000506000000020002" pitchFamily="2" charset="-78"/>
              </a:rPr>
              <a:t>نیروی تمام وقت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93382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024282" y="877449"/>
            <a:ext cx="5567083" cy="5193729"/>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نکته‌ی مهم : </a:t>
            </a:r>
            <a:r>
              <a:rPr lang="fa-IR" dirty="0">
                <a:solidFill>
                  <a:schemeClr val="bg1"/>
                </a:solidFill>
                <a:latin typeface="IRYekan" panose="02000506000000020002" pitchFamily="2" charset="-78"/>
                <a:cs typeface="IRYekan" panose="02000506000000020002" pitchFamily="2" charset="-78"/>
              </a:rPr>
              <a:t>حتماً محتوایی که نویسندگان این سایت‌ها برای شما می‌نویسند را از لحاظ کپی بودن یا نبودن بررسی کنید.</a:t>
            </a: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نحوه تشخیص میزان کپی بودن محتوا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استفاده از ابزارهای زیر، می‌توانید بفهمید که چند درصد از متن مقاله، از جای دیگری کپی شده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-1</a:t>
            </a:r>
            <a:r>
              <a:rPr lang="fa-IR" dirty="0" smtClean="0">
                <a:solidFill>
                  <a:schemeClr val="bg1"/>
                </a:solidFill>
                <a:latin typeface="IRYekan" panose="02000506000000020002" pitchFamily="2" charset="-78"/>
                <a:cs typeface="IRYekan" panose="02000506000000020002" pitchFamily="2" charset="-78"/>
              </a:rPr>
              <a:t>ابزار </a:t>
            </a:r>
            <a:r>
              <a:rPr lang="fa-IR" dirty="0">
                <a:solidFill>
                  <a:schemeClr val="bg1"/>
                </a:solidFill>
                <a:latin typeface="IRYekan" panose="02000506000000020002" pitchFamily="2" charset="-78"/>
                <a:cs typeface="IRYekan" panose="02000506000000020002" pitchFamily="2" charset="-78"/>
              </a:rPr>
              <a:t>تشخیص محتوای کپی شده در سایت </a:t>
            </a:r>
            <a:r>
              <a:rPr lang="en-US" dirty="0">
                <a:solidFill>
                  <a:schemeClr val="bg1"/>
                </a:solidFill>
                <a:latin typeface="IRYekan" panose="02000506000000020002" pitchFamily="2" charset="-78"/>
                <a:cs typeface="IRYekan" panose="02000506000000020002" pitchFamily="2" charset="-78"/>
              </a:rPr>
              <a:t>tools.hostiran.net</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-2</a:t>
            </a:r>
            <a:r>
              <a:rPr lang="fa-IR" dirty="0" smtClean="0">
                <a:solidFill>
                  <a:schemeClr val="bg1"/>
                </a:solidFill>
                <a:latin typeface="IRYekan" panose="02000506000000020002" pitchFamily="2" charset="-78"/>
                <a:cs typeface="IRYekan" panose="02000506000000020002" pitchFamily="2" charset="-78"/>
              </a:rPr>
              <a:t>با </a:t>
            </a:r>
            <a:r>
              <a:rPr lang="fa-IR" dirty="0">
                <a:solidFill>
                  <a:schemeClr val="bg1"/>
                </a:solidFill>
                <a:latin typeface="IRYekan" panose="02000506000000020002" pitchFamily="2" charset="-78"/>
                <a:cs typeface="IRYekan" panose="02000506000000020002" pitchFamily="2" charset="-78"/>
              </a:rPr>
              <a:t>استفاده از ابزار بررسی محتوای متن در سایت </a:t>
            </a:r>
            <a:r>
              <a:rPr lang="en-US" dirty="0">
                <a:solidFill>
                  <a:schemeClr val="bg1"/>
                </a:solidFill>
                <a:latin typeface="IRYekan" panose="02000506000000020002" pitchFamily="2" charset="-78"/>
                <a:cs typeface="IRYekan" panose="02000506000000020002" pitchFamily="2" charset="-78"/>
              </a:rPr>
              <a:t>analytics.upseo.ir</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-3</a:t>
            </a:r>
            <a:r>
              <a:rPr lang="fa-IR" dirty="0" smtClean="0">
                <a:solidFill>
                  <a:schemeClr val="bg1"/>
                </a:solidFill>
                <a:latin typeface="IRYekan" panose="02000506000000020002" pitchFamily="2" charset="-78"/>
                <a:cs typeface="IRYekan" panose="02000506000000020002" pitchFamily="2" charset="-78"/>
              </a:rPr>
              <a:t>با </a:t>
            </a:r>
            <a:r>
              <a:rPr lang="fa-IR" dirty="0">
                <a:solidFill>
                  <a:schemeClr val="bg1"/>
                </a:solidFill>
                <a:latin typeface="IRYekan" panose="02000506000000020002" pitchFamily="2" charset="-78"/>
                <a:cs typeface="IRYekan" panose="02000506000000020002" pitchFamily="2" charset="-78"/>
              </a:rPr>
              <a:t>استفاده از نرم افزار </a:t>
            </a:r>
            <a:r>
              <a:rPr lang="en-US" dirty="0">
                <a:solidFill>
                  <a:schemeClr val="bg1"/>
                </a:solidFill>
                <a:latin typeface="IRYekan" panose="02000506000000020002" pitchFamily="2" charset="-78"/>
                <a:cs typeface="IRYekan" panose="02000506000000020002" pitchFamily="2" charset="-78"/>
              </a:rPr>
              <a:t>plagiarism checker</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49" y="1748118"/>
            <a:ext cx="4780612" cy="3198229"/>
          </a:xfrm>
          <a:prstGeom prst="rect">
            <a:avLst/>
          </a:prstGeom>
        </p:spPr>
      </p:pic>
    </p:spTree>
    <p:extLst>
      <p:ext uri="{BB962C8B-B14F-4D97-AF65-F5344CB8AC3E}">
        <p14:creationId xmlns:p14="http://schemas.microsoft.com/office/powerpoint/2010/main" val="745198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415334"/>
            <a:ext cx="10945906" cy="4443524"/>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گزینه سوم کمترین میزان خطا را در بین این سه گزینه دارد. اگر تا ۱۵ درصد از متن، از سایت‌های دیگر کپی شده باشد، مشکلی نیست، اما بیشتر از این مقدار به سئو سایت شما صدمه خواهد زد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تفاوت‌های محتوا در سایت و شبکه‌های اجتماعی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محتوایی که برای سایت می‌سازید، با محتوای شبکه‌های اجتماعی متفاوت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محتوای شبکه‌های اجتماعی باید به زبان خودمانی و دوستانه نوشته شود، اما محتوای وبسایت باید به زبان رسمی و تخصصی، تولید و آماده شود.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محتوای شبکه‌های اجتماعی باید تا حد ممکن کوتاه باشد، اما محتوای وبسایت باید جامع و کامل باشد.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محتوای وبسایت، مبتنی بر کلمه‌ی کلیدی و نیازمند رعایت اصول سئو است، اما محتوا در شبکه‌های اجتماعی باید فقط مخاطب پسند باشد.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85308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58906" y="1294310"/>
            <a:ext cx="10945906" cy="3081613"/>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چرا محتوا تولید کنیم؟</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بهبود رتبه‌ی سئو سایت و در نتیجه جذب مخاطب هدفمند، باید این کار را انجام بدهیم؛ در واقع تولید محتوا، بهترین روش تبلیغاتی است که ما می‌توانیم از آن استفاده کنیم، چون کاملاً هدفمند است، اما بقیه‌ی روش‌های تبلیغاتی، تعداد زیادی مخاطب غیرهدفمند وارد سایت ما می‌کند، البته تولید محتوا یک پروژه زمان‌بر است. محتوای داخل سایت باید به شکلی باشد که مشتری از آن خوشش بیاید، نه اینکه فقط خودتان آن را بپسندید، چون کسی که قرار است از سایت خرید کند، شما نیستید. محتوا معرف شخصیت، اعتبار و رفتار سایت و کسب و کار شماست؛ در واقع محتوا لباس کسب و کار شماست.</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5837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84</TotalTime>
  <Words>1928</Words>
  <Application>Microsoft Office PowerPoint</Application>
  <PresentationFormat>Widescreen</PresentationFormat>
  <Paragraphs>158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IRYekan</vt:lpstr>
      <vt:lpstr>Calibri</vt:lpstr>
      <vt:lpstr>Arial</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Morteza</cp:lastModifiedBy>
  <cp:revision>11</cp:revision>
  <dcterms:created xsi:type="dcterms:W3CDTF">2021-01-26T18:45:23Z</dcterms:created>
  <dcterms:modified xsi:type="dcterms:W3CDTF">2021-01-30T06:59:22Z</dcterms:modified>
</cp:coreProperties>
</file>